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Montserrat Semi-Bold" pitchFamily="2" charset="77"/>
      <p:bold r:id="rId13"/>
      <p:italic r:id="rId14"/>
      <p:boldItalic r:id="rId15"/>
    </p:embeddedFont>
    <p:embeddedFont>
      <p:font typeface="Open Sauce" pitchFamily="2" charset="77"/>
      <p:regular r:id="rId16"/>
    </p:embeddedFont>
    <p:embeddedFont>
      <p:font typeface="Open Sauce Bold" pitchFamily="2" charset="77"/>
      <p:regular r:id="rId17"/>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5" autoAdjust="0"/>
    <p:restoredTop sz="73921" autoAdjust="0"/>
  </p:normalViewPr>
  <p:slideViewPr>
    <p:cSldViewPr>
      <p:cViewPr varScale="1">
        <p:scale>
          <a:sx n="70" d="100"/>
          <a:sy n="70" d="100"/>
        </p:scale>
        <p:origin x="105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114" d="100"/>
          <a:sy n="114" d="100"/>
        </p:scale>
        <p:origin x="358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22288"/>
            <a:ext cx="4562475" cy="2566987"/>
          </a:xfrm>
          <a:prstGeom prst="rect">
            <a:avLst/>
          </a:prstGeom>
          <a:noFill/>
          <a:ln w="12700">
            <a:solidFill>
              <a:prstClr val="black"/>
            </a:solidFill>
          </a:ln>
        </p:spPr>
        <p:txBody>
          <a:bodyPr vert="horz" lIns="91440" tIns="45720" rIns="91440" bIns="45720" rtlCol="0" anchor="ctr"/>
          <a:lstStyle/>
          <a:p>
            <a:pPr algn="ctr"/>
            <a:endParaRPr/>
          </a:p>
        </p:txBody>
      </p:sp>
      <p:sp>
        <p:nvSpPr>
          <p:cNvPr id="5" name="Notes Placeholder 4"/>
          <p:cNvSpPr>
            <a:spLocks noGrp="1"/>
          </p:cNvSpPr>
          <p:nvPr>
            <p:ph type="body" sz="quarter" idx="3"/>
          </p:nvPr>
        </p:nvSpPr>
        <p:spPr>
          <a:xfrm>
            <a:off x="304800" y="3251200"/>
            <a:ext cx="6324600" cy="5370512"/>
          </a:xfrm>
          <a:prstGeom prst="rect">
            <a:avLst/>
          </a:prstGeom>
        </p:spPr>
        <p:txBody>
          <a:bodyPr vert="horz" lIns="91440" tIns="45720" rIns="91440" bIns="45720" rtlCol="0"/>
          <a:lstStyle/>
          <a:p>
            <a:r>
              <a:rPr lang="en-US" dirty="0"/>
              <a:t>This presentation compares the 2019 social uprising in Chile with the 2021 national strike in Colombia. Both movements began with specific policy triggers, but quickly expanded into broader civil society protests over inequality, representation, and state accountability. In Chile, student-led resistance to a metro fare increase grew into a nationwide challenge to economic inequality and eventually helped open a constitutional reform process. In Colombia, protests began in response to a proposed tax reform, but expanded into a wider national strike over inequality, poverty, police violence, and distrust in government. The comparison focuses on how social media helped move grievances from digital spaces into street-level mobilization, and why the outcomes differed between the two cases.</a:t>
            </a:r>
          </a:p>
          <a:p>
            <a:endParaRPr lang="en-US" dirty="0"/>
          </a:p>
          <a:p>
            <a:r>
              <a:rPr lang="en-US" dirty="0"/>
              <a:t>Chile protests began around a metro fare increase and expanded into broader demands over inequality and political reform. Colombia’s 2021 protests began on April 28, 2021, in response to a tax reform proposal and later expanded into broader demands, including police accountability and socioeconomic concerns.</a:t>
            </a:r>
          </a:p>
          <a:p>
            <a:endParaRPr lang="en-US" dirty="0"/>
          </a:p>
          <a:p>
            <a:r>
              <a:rPr lang="en-US" dirty="0"/>
              <a:t>Cox, L. (2024). The 2019 Chilean Social Upheaval: A Descriptive Approach. Latin American Perspectives. https://</a:t>
            </a:r>
            <a:r>
              <a:rPr lang="en-US" dirty="0" err="1"/>
              <a:t>doi.org</a:t>
            </a:r>
            <a:r>
              <a:rPr lang="en-US" dirty="0"/>
              <a:t>/10.1177/1866802X231203747</a:t>
            </a:r>
          </a:p>
          <a:p>
            <a:endParaRPr lang="en-US" dirty="0"/>
          </a:p>
          <a:p>
            <a:r>
              <a:rPr lang="en-US" dirty="0"/>
              <a:t>Atlantic Council. (2021, June 18). Colombia’s national strike: Overview of the situation and strategies moving forward. https://</a:t>
            </a:r>
            <a:r>
              <a:rPr lang="en-US" dirty="0" err="1"/>
              <a:t>www.atlanticcouncil.org</a:t>
            </a:r>
            <a:r>
              <a:rPr lang="en-US" dirty="0"/>
              <a:t>/commentary/spotlight/colombias-national-strike-overview-of-the-situation-and-strategies-moving-forward/</a:t>
            </a:r>
          </a:p>
          <a:p>
            <a:endParaRPr lang="en-US" dirty="0"/>
          </a:p>
          <a:p>
            <a:r>
              <a:rPr lang="en-US" dirty="0" err="1"/>
              <a:t>DFRLab</a:t>
            </a:r>
            <a:r>
              <a:rPr lang="en-US" dirty="0"/>
              <a:t>. (2021, May 5). Misinformation about Colombia’s national strike spreads online and on air. Medium. https://</a:t>
            </a:r>
            <a:r>
              <a:rPr lang="en-US" dirty="0" err="1"/>
              <a:t>medium.com</a:t>
            </a:r>
            <a:r>
              <a:rPr lang="en-US" dirty="0"/>
              <a:t>/</a:t>
            </a:r>
            <a:r>
              <a:rPr lang="en-US" dirty="0" err="1"/>
              <a:t>dfrlab</a:t>
            </a:r>
            <a:r>
              <a:rPr lang="en-US" dirty="0"/>
              <a:t>/misinformation-about-colombias-national-strike-spreads-online-and-on-air-9c754666c06</a:t>
            </a:r>
          </a:p>
        </p:txBody>
      </p:sp>
      <p:sp>
        <p:nvSpPr>
          <p:cNvPr id="6" name="Footer Placeholder 5"/>
          <p:cNvSpPr>
            <a:spLocks noGrp="1"/>
          </p:cNvSpPr>
          <p:nvPr>
            <p:ph type="ftr" sz="quarter" idx="4"/>
          </p:nvPr>
        </p:nvSpPr>
        <p:spPr>
          <a:xfrm>
            <a:off x="0" y="8802687"/>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802687"/>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6175" y="512763"/>
            <a:ext cx="4565650" cy="25685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228600" y="3251200"/>
            <a:ext cx="6400800" cy="5283200"/>
          </a:xfrm>
          <a:prstGeom prst="rect">
            <a:avLst/>
          </a:prstGeom>
        </p:spPr>
        <p:txBody>
          <a:bodyPr vert="horz" lIns="91440" tIns="45720" rIns="91440" bIns="45720" rtlCol="0"/>
          <a:lstStyle/>
          <a:p>
            <a:r>
              <a:rPr lang="en-US" dirty="0"/>
              <a:t>This slide introduces the comparison between Chile’s 2019 social uprising and Colombia’s 2021 national strike. Both movements began with specific policy triggers. In Chile, protests started after a subway fare increase, especially through student fare-evasion actions, but quickly expanded into a broader movement over inequality, public services, pensions, education, and constitutional reform. In Colombia, protests began in response to President Iván Duque’s proposed tax reform, but expanded into broader demands related to poverty, inequality, police violence, and government accountability. The key comparison is not simply that both countries experienced protests. Rather, the presentation asks how social media helped civil society actors move grievances into public space and why the institutional outcomes differed.</a:t>
            </a:r>
          </a:p>
          <a:p>
            <a:endParaRPr lang="en-US" dirty="0"/>
          </a:p>
          <a:p>
            <a:r>
              <a:rPr lang="en-US" dirty="0"/>
              <a:t>Cox supports the Chile background, including student protests over the subway fare increase and the wider social upheaval.   Atlantic Council supports the Colombia background, including the tax reform trigger and the broader protest context.   Evers helps frame the civil society angle because he argues civil society should not be reduced to the third sector alone, but should also be understood through the public domain, democratic participation, and civic action.</a:t>
            </a:r>
          </a:p>
          <a:p>
            <a:endParaRPr lang="en-US" dirty="0"/>
          </a:p>
          <a:p>
            <a:r>
              <a:rPr lang="en-US" dirty="0"/>
              <a:t>Cox, L. (2024). The 2019 Chilean Social Upheaval: A Descriptive Approach. Latin American Perspectives. https://</a:t>
            </a:r>
            <a:r>
              <a:rPr lang="en-US" dirty="0" err="1"/>
              <a:t>doi.org</a:t>
            </a:r>
            <a:r>
              <a:rPr lang="en-US" dirty="0"/>
              <a:t>/10.1177/1866802X231203747</a:t>
            </a:r>
          </a:p>
          <a:p>
            <a:endParaRPr lang="en-US" dirty="0"/>
          </a:p>
          <a:p>
            <a:r>
              <a:rPr lang="en-US" dirty="0"/>
              <a:t>Atlantic Council. (2021, June 18). Colombia’s national strike: Overview of the situation and strategies moving forward. https://</a:t>
            </a:r>
            <a:r>
              <a:rPr lang="en-US" dirty="0" err="1"/>
              <a:t>www.atlanticcouncil.org</a:t>
            </a:r>
            <a:r>
              <a:rPr lang="en-US" dirty="0"/>
              <a:t>/commentary/spotlight/colombias-national-strike-overview-of-the-situation-and-strategies-moving-forward/</a:t>
            </a:r>
          </a:p>
          <a:p>
            <a:endParaRPr lang="en-US" dirty="0"/>
          </a:p>
          <a:p>
            <a:r>
              <a:rPr lang="en-US" dirty="0"/>
              <a:t>Evers, A. (2013). The concept of “civil society”: Different understandings and their implications for third-sector policies. Voluntary Sector Review, 4(2), 149–164.</a:t>
            </a:r>
          </a:p>
        </p:txBody>
      </p:sp>
      <p:sp>
        <p:nvSpPr>
          <p:cNvPr id="6" name="Footer Placeholder 5"/>
          <p:cNvSpPr>
            <a:spLocks noGrp="1"/>
          </p:cNvSpPr>
          <p:nvPr>
            <p:ph type="ftr" sz="quarter" idx="4"/>
          </p:nvPr>
        </p:nvSpPr>
        <p:spPr>
          <a:xfrm>
            <a:off x="-8620" y="8808474"/>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71393" y="8808474"/>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3340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200"/>
            <a:ext cx="6324600" cy="5207000"/>
          </a:xfrm>
          <a:prstGeom prst="rect">
            <a:avLst/>
          </a:prstGeom>
        </p:spPr>
        <p:txBody>
          <a:bodyPr vert="horz" lIns="91440" tIns="45720" rIns="91440" bIns="45720" rtlCol="0"/>
          <a:lstStyle/>
          <a:p>
            <a:r>
              <a:rPr lang="en-US" dirty="0"/>
              <a:t>Chile’s 2019 protests began after an increase in Santiago’s subway fares, with high school and college students playing a visible early role through fare-evasion protests. The fare increase became a trigger for wider frustration over inequality, cost of living, pensions, education, health care, and the political system. The slogan “It’s not 30 pesos, it’s 30 years” captured the idea that the protests were not simply about transportation costs, but about unresolved grievances since Chile’s return to democracy. These grievances eventually connected to demands for constitutional change, since many protesters viewed the 1980 constitution, adopted during the Pinochet dictatorship, as part of the institutional structure that limited social rights and reinforced inequality.</a:t>
            </a:r>
          </a:p>
          <a:p>
            <a:endParaRPr lang="en-US" dirty="0"/>
          </a:p>
          <a:p>
            <a:r>
              <a:rPr lang="en-US" dirty="0"/>
              <a:t>Cox supports the claim that student protests over the subway fare increase escalated into a nationwide social upheaval. Méndez et al. support the broader grievance claims around pensions, education, health, state response, and social protection. The Guardian supports the constitutional reform connection following the protests.</a:t>
            </a:r>
          </a:p>
          <a:p>
            <a:endParaRPr lang="en-US" dirty="0"/>
          </a:p>
          <a:p>
            <a:r>
              <a:rPr lang="en-US" dirty="0"/>
              <a:t>Cox, L. (2024). The 2019 Chilean Social Upheaval: A Descriptive Approach. Latin American Perspectives. https://</a:t>
            </a:r>
            <a:r>
              <a:rPr lang="en-US" dirty="0" err="1"/>
              <a:t>doi.org</a:t>
            </a:r>
            <a:r>
              <a:rPr lang="en-US" dirty="0"/>
              <a:t>/10.1177/1866802X231203747</a:t>
            </a:r>
          </a:p>
          <a:p>
            <a:endParaRPr lang="en-US" dirty="0"/>
          </a:p>
          <a:p>
            <a:r>
              <a:rPr lang="en-US" dirty="0"/>
              <a:t>Méndez, C. A., et al. (2020). The 2019 crisis in Chile: Fundamental change needed, not just technical fixes to the health system. BMJ Global Health, 5(8), e002826. https://</a:t>
            </a:r>
            <a:r>
              <a:rPr lang="en-US" dirty="0" err="1"/>
              <a:t>doi.org</a:t>
            </a:r>
            <a:r>
              <a:rPr lang="en-US" dirty="0"/>
              <a:t>/10.1136/bmjgh-2020-002826</a:t>
            </a:r>
          </a:p>
          <a:p>
            <a:endParaRPr lang="en-US" dirty="0"/>
          </a:p>
          <a:p>
            <a:r>
              <a:rPr lang="en-US" dirty="0"/>
              <a:t>The Guardian. (2019, November 15). ‘The constitution of the dictatorship has died’: Chile agrees deal on reform vote. https://</a:t>
            </a:r>
            <a:r>
              <a:rPr lang="en-US" dirty="0" err="1"/>
              <a:t>www.theguardian.com</a:t>
            </a:r>
            <a:r>
              <a:rPr lang="en-US" dirty="0"/>
              <a:t>/world/2019/</a:t>
            </a:r>
            <a:r>
              <a:rPr lang="en-US" dirty="0" err="1"/>
              <a:t>nov</a:t>
            </a:r>
            <a:r>
              <a:rPr lang="en-US" dirty="0"/>
              <a:t>/15/</a:t>
            </a:r>
            <a:r>
              <a:rPr lang="en-US" dirty="0" err="1"/>
              <a:t>chile</a:t>
            </a:r>
            <a:r>
              <a:rPr lang="en-US" dirty="0"/>
              <a:t>-referendum-new-constitution-protests</a:t>
            </a:r>
          </a:p>
        </p:txBody>
      </p:sp>
      <p:sp>
        <p:nvSpPr>
          <p:cNvPr id="6" name="Footer Placeholder 5"/>
          <p:cNvSpPr>
            <a:spLocks noGrp="1"/>
          </p:cNvSpPr>
          <p:nvPr>
            <p:ph type="ftr" sz="quarter" idx="4"/>
          </p:nvPr>
        </p:nvSpPr>
        <p:spPr>
          <a:xfrm>
            <a:off x="19352" y="8770857"/>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99365" y="8770857"/>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254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199"/>
            <a:ext cx="6248400" cy="5380037"/>
          </a:xfrm>
          <a:prstGeom prst="rect">
            <a:avLst/>
          </a:prstGeom>
        </p:spPr>
        <p:txBody>
          <a:bodyPr vert="horz" lIns="91440" tIns="45720" rIns="91440" bIns="45720" rtlCol="0"/>
          <a:lstStyle/>
          <a:p>
            <a:r>
              <a:rPr lang="en-US" dirty="0"/>
              <a:t>Colombia’s 2021 national strike began on April 28, 2021, in response to a tax reform bill proposed by President Iván Duque’s government. The proposal was introduced during the COVID-19 pandemic, when many Colombians were already dealing with poverty, unemployment, and economic insecurity. Although the government withdrew the tax bill on May 2, the protests continued and expanded into broader demands over inequality, social protections, police violence, and government accountability. The movement, therefore, shifted from opposition to a specific fiscal policy into a wider civil society challenge to the state’s handling of social and economic grievances. Human rights organizations also documented serious police abuses against protesters, which made police accountability one of the movement’s central concerns.</a:t>
            </a:r>
          </a:p>
          <a:p>
            <a:endParaRPr lang="en-US" dirty="0"/>
          </a:p>
          <a:p>
            <a:r>
              <a:rPr lang="en-US" dirty="0"/>
              <a:t>Atlantic Council. (2021, June 18). Colombia’s national strike: Overview of the situation and strategies moving forward. https://</a:t>
            </a:r>
            <a:r>
              <a:rPr lang="en-US" dirty="0" err="1"/>
              <a:t>www.atlanticcouncil.org</a:t>
            </a:r>
            <a:r>
              <a:rPr lang="en-US" dirty="0"/>
              <a:t>/commentary/spotlight/colombias-national-strike-overview-of-the-situation-and-strategies-moving-forward/</a:t>
            </a:r>
          </a:p>
          <a:p>
            <a:endParaRPr lang="en-US" dirty="0"/>
          </a:p>
          <a:p>
            <a:r>
              <a:rPr lang="en-US" dirty="0"/>
              <a:t>Amnesty International. (2022, February 25). Colombia: Repression in the spotlight. https://</a:t>
            </a:r>
            <a:r>
              <a:rPr lang="en-US" dirty="0" err="1"/>
              <a:t>www.amnesty.org</a:t>
            </a:r>
            <a:r>
              <a:rPr lang="en-US" dirty="0"/>
              <a:t>/</a:t>
            </a:r>
            <a:r>
              <a:rPr lang="en-US" dirty="0" err="1"/>
              <a:t>en</a:t>
            </a:r>
            <a:r>
              <a:rPr lang="en-US" dirty="0"/>
              <a:t>/latest/campaigns/2022/02/repression-in-the-spotlight/</a:t>
            </a:r>
          </a:p>
          <a:p>
            <a:endParaRPr lang="en-US" dirty="0"/>
          </a:p>
          <a:p>
            <a:r>
              <a:rPr lang="en-US" dirty="0"/>
              <a:t>Human Rights Watch. (2021, June 9). Colombia: Egregious police abuses against protesters. https://</a:t>
            </a:r>
            <a:r>
              <a:rPr lang="en-US" dirty="0" err="1"/>
              <a:t>www.hrw.org</a:t>
            </a:r>
            <a:r>
              <a:rPr lang="en-US" dirty="0"/>
              <a:t>/news/2021/06/09/</a:t>
            </a:r>
            <a:r>
              <a:rPr lang="en-US" dirty="0" err="1"/>
              <a:t>colombia</a:t>
            </a:r>
            <a:r>
              <a:rPr lang="en-US" dirty="0"/>
              <a:t>-egregious-police-abuses-against-protesters</a:t>
            </a:r>
          </a:p>
        </p:txBody>
      </p:sp>
      <p:sp>
        <p:nvSpPr>
          <p:cNvPr id="6" name="Footer Placeholder 5"/>
          <p:cNvSpPr>
            <a:spLocks noGrp="1"/>
          </p:cNvSpPr>
          <p:nvPr>
            <p:ph type="ftr" sz="quarter" idx="4"/>
          </p:nvPr>
        </p:nvSpPr>
        <p:spPr>
          <a:xfrm>
            <a:off x="0" y="8814262"/>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814262"/>
            <a:ext cx="1673225"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3225"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199"/>
            <a:ext cx="6324600" cy="555148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Chile’s 2019 movement combined digital communication with visible street-level disruption. Online platforms helped spread protest calls through campaigns such as </a:t>
            </a:r>
            <a:r>
              <a:rPr lang="en-US" sz="1100" b="1" dirty="0"/>
              <a:t>#</a:t>
            </a:r>
            <a:r>
              <a:rPr lang="en-US" sz="1100" b="1" dirty="0" err="1"/>
              <a:t>ChileDespertó</a:t>
            </a:r>
            <a:r>
              <a:rPr lang="en-US" sz="1100" dirty="0"/>
              <a:t>, allowing local grievances to gain national visibility. However, the movement did not remain only online. Student fare-evasion actions in Santiago’s metro system helped turn the fare hike into a visible act of resistance, while mass demonstrations, cacerolazo pot-banging protests, and occupations of symbolic public spaces kept pressure on the 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This pattern reflects Andretta’s argument that social movements expand political participation beyond voting and formal institutional channels. It also aligns with Gleditsch and Rivera Celestino’s argument that nonviolent campaigns can spread through learning, emulation, and information about protest feasibility.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Cox describes how student protests over a subway fare increase escalated into a leaderless nationwide upheaval. Sasse discusses how social media can support affinity groups and mobilization for short-term campaigns. Schwab provides evidence about the specific role of social media activism in the Chilean movement.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Andretta, M. (2013). Political science and the study of social movements. In D. A. Snow, D. della Porta, B. Klandermans, &amp; D. McAdam (Eds.), The Wiley-Blackwell Encyclopedia of Social and Political Movements. Wiley-Blackwell.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Cox, L. (2024). The 2019 Chilean social upheaval: A descriptive approach. Latin American Perspectives. https://</a:t>
            </a:r>
            <a:r>
              <a:rPr lang="en-US" sz="1100" dirty="0" err="1"/>
              <a:t>doi.org</a:t>
            </a:r>
            <a:r>
              <a:rPr lang="en-US" sz="1100" dirty="0"/>
              <a:t>/10.1177/1866802X231203747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Gleditsch, K. S., &amp; Rivera Celestino, M. (2016). The diffusion of nonviolent campaigns. Journal of Conflict Resolution.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Sasse, L. (2020). The reasons for the mass protests in Chile 2019/2020. Institute for International Political Economy Berlin. https://</a:t>
            </a:r>
            <a:r>
              <a:rPr lang="en-US" sz="1100" dirty="0" err="1"/>
              <a:t>www.ipe-berlin.org</a:t>
            </a:r>
            <a:r>
              <a:rPr lang="en-US" sz="1100" dirty="0"/>
              <a:t>/</a:t>
            </a:r>
            <a:r>
              <a:rPr lang="en-US" sz="1100" dirty="0" err="1"/>
              <a:t>fileadmin</a:t>
            </a:r>
            <a:r>
              <a:rPr lang="en-US" sz="1100" dirty="0"/>
              <a:t>/</a:t>
            </a:r>
            <a:r>
              <a:rPr lang="en-US" sz="1100" dirty="0" err="1"/>
              <a:t>institut-ipe</a:t>
            </a:r>
            <a:r>
              <a:rPr lang="en-US" sz="1100" dirty="0"/>
              <a:t>/</a:t>
            </a:r>
            <a:r>
              <a:rPr lang="en-US" sz="1100" dirty="0" err="1"/>
              <a:t>Dokumente</a:t>
            </a:r>
            <a:r>
              <a:rPr lang="en-US" sz="1100" dirty="0"/>
              <a:t>/</a:t>
            </a:r>
            <a:r>
              <a:rPr lang="en-US" sz="1100" dirty="0" err="1"/>
              <a:t>Working_Papers</a:t>
            </a:r>
            <a:r>
              <a:rPr lang="en-US" sz="1100" dirty="0"/>
              <a:t>/ipe_working_paper_166.pdf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Schwab, J. (2020). Social media and activism in the 2019/2020 Chilean social movement. Seattle University. https://</a:t>
            </a:r>
            <a:r>
              <a:rPr lang="en-US" sz="1100" dirty="0" err="1"/>
              <a:t>scholarworks.seattleu.edu</a:t>
            </a:r>
            <a:r>
              <a:rPr lang="en-US" sz="1100" dirty="0"/>
              <a:t>/</a:t>
            </a:r>
            <a:r>
              <a:rPr lang="en-US" sz="1100" dirty="0" err="1"/>
              <a:t>cgi</a:t>
            </a:r>
            <a:r>
              <a:rPr lang="en-US" sz="1100" dirty="0"/>
              <a:t>/</a:t>
            </a:r>
            <a:r>
              <a:rPr lang="en-US" sz="1100" dirty="0" err="1"/>
              <a:t>viewcontent.cgi?article</a:t>
            </a:r>
            <a:r>
              <a:rPr lang="en-US" sz="1100" dirty="0"/>
              <a:t>=1002&amp;context=</a:t>
            </a:r>
            <a:r>
              <a:rPr lang="en-US" sz="1100" dirty="0" err="1"/>
              <a:t>intl</a:t>
            </a:r>
            <a:r>
              <a:rPr lang="en-US" sz="1100" dirty="0"/>
              <a:t>-std-theses</a:t>
            </a:r>
          </a:p>
        </p:txBody>
      </p:sp>
      <p:sp>
        <p:nvSpPr>
          <p:cNvPr id="6" name="Footer Placeholder 5"/>
          <p:cNvSpPr>
            <a:spLocks noGrp="1"/>
          </p:cNvSpPr>
          <p:nvPr>
            <p:ph type="ftr" sz="quarter" idx="4"/>
          </p:nvPr>
        </p:nvSpPr>
        <p:spPr>
          <a:xfrm>
            <a:off x="0" y="8802687"/>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802687"/>
            <a:ext cx="1677987"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228600" y="3251199"/>
            <a:ext cx="6400800" cy="5380037"/>
          </a:xfrm>
          <a:prstGeom prst="rect">
            <a:avLst/>
          </a:prstGeom>
        </p:spPr>
        <p:txBody>
          <a:bodyPr vert="horz" lIns="91440" tIns="45720" rIns="91440" bIns="45720" rtlCol="0"/>
          <a:lstStyle/>
          <a:p>
            <a:r>
              <a:rPr lang="en-US" sz="1100" dirty="0"/>
              <a:t>Colombia’s 2021 national strike began in response to President Iván Duque’s proposed tax reform, but the protests quickly expanded beyond that original issue. Demonstrators connected the tax proposal to broader concerns about inequality, poverty, youth unemployment, police violence, and government accountability.</a:t>
            </a:r>
          </a:p>
          <a:p>
            <a:endParaRPr lang="en-US" sz="1100" dirty="0"/>
          </a:p>
          <a:p>
            <a:r>
              <a:rPr lang="en-US" sz="1100" dirty="0"/>
              <a:t>Social media helped protesters coordinate action, circulate hashtags, livestream demonstrations, and share citizen-recorded evidence of police response. These digital tactics increased visibility, helped sustain coordination across dispersed demonstrations, and drew national and international attention to the movement.</a:t>
            </a:r>
          </a:p>
          <a:p>
            <a:endParaRPr lang="en-US" sz="1100" dirty="0"/>
          </a:p>
          <a:p>
            <a:r>
              <a:rPr lang="en-US" sz="1100" dirty="0"/>
              <a:t>At the street level, protesters used national strike actions, mass demonstrations, road blockades, and local organizing. Compared with Chile, Colombia’s movement generated major public pressure, but its goals and outcomes remained more fragmented. Social media helped move grievances into public space, but it did not produce one clear institutional outcome comparable to Chile’s constitutional process.</a:t>
            </a:r>
          </a:p>
          <a:p>
            <a:endParaRPr lang="en-US" sz="1100" dirty="0"/>
          </a:p>
          <a:p>
            <a:r>
              <a:rPr lang="en-US" sz="1100" dirty="0"/>
              <a:t>Nearly 3 million tweets from about 450,000 accounts used </a:t>
            </a:r>
            <a:r>
              <a:rPr lang="en-US" sz="1100" b="1" dirty="0"/>
              <a:t>#ParoNacional28A</a:t>
            </a:r>
            <a:r>
              <a:rPr lang="en-US" sz="1100" dirty="0"/>
              <a:t> and </a:t>
            </a:r>
            <a:r>
              <a:rPr lang="en-US" sz="1100" b="1" dirty="0"/>
              <a:t>#ParoNacional1M </a:t>
            </a:r>
            <a:r>
              <a:rPr lang="en-US" sz="1100" dirty="0"/>
              <a:t>by May 4, 2021.</a:t>
            </a:r>
          </a:p>
          <a:p>
            <a:endParaRPr lang="en-US" sz="1100" dirty="0"/>
          </a:p>
          <a:p>
            <a:r>
              <a:rPr lang="en-US" sz="1100" dirty="0"/>
              <a:t>Atlantic Council. (2021, June 18). Colombia’s national strike: Overview of the situation and strategies moving forward. https://</a:t>
            </a:r>
            <a:r>
              <a:rPr lang="en-US" sz="1100" dirty="0" err="1"/>
              <a:t>www.atlanticcouncil.org</a:t>
            </a:r>
            <a:r>
              <a:rPr lang="en-US" sz="1100" dirty="0"/>
              <a:t>/commentary/spotlight/colombias-national-strike-overview-of-the-situation-and-strategies-moving-forward/</a:t>
            </a:r>
          </a:p>
          <a:p>
            <a:endParaRPr lang="en-US" sz="1100" dirty="0"/>
          </a:p>
          <a:p>
            <a:r>
              <a:rPr lang="en-US" sz="1100" dirty="0" err="1"/>
              <a:t>DFRLab</a:t>
            </a:r>
            <a:r>
              <a:rPr lang="en-US" sz="1100" dirty="0"/>
              <a:t>. (2021, May 5). Misinformation about Colombia’s national strike spreads online and on air. Medium. https://</a:t>
            </a:r>
            <a:r>
              <a:rPr lang="en-US" sz="1100" dirty="0" err="1"/>
              <a:t>medium.com</a:t>
            </a:r>
            <a:r>
              <a:rPr lang="en-US" sz="1100" dirty="0"/>
              <a:t>/</a:t>
            </a:r>
            <a:r>
              <a:rPr lang="en-US" sz="1100" dirty="0" err="1"/>
              <a:t>dfrlab</a:t>
            </a:r>
            <a:r>
              <a:rPr lang="en-US" sz="1100" dirty="0"/>
              <a:t>/misinformation-about-colombias-national-strike-spreads-online-and-on-air-9c754666c06</a:t>
            </a:r>
          </a:p>
          <a:p>
            <a:endParaRPr lang="en-US" sz="1100" dirty="0"/>
          </a:p>
          <a:p>
            <a:r>
              <a:rPr lang="en-US" sz="1100" dirty="0"/>
              <a:t>Human Rights Watch. (2021, June 9). Colombia: Egregious police abuses against protesters. https://</a:t>
            </a:r>
            <a:r>
              <a:rPr lang="en-US" sz="1100" dirty="0" err="1"/>
              <a:t>www.hrw.org</a:t>
            </a:r>
            <a:r>
              <a:rPr lang="en-US" sz="1100" dirty="0"/>
              <a:t>/news/2021/06/09/</a:t>
            </a:r>
            <a:r>
              <a:rPr lang="en-US" sz="1100" dirty="0" err="1"/>
              <a:t>colombia</a:t>
            </a:r>
            <a:r>
              <a:rPr lang="en-US" sz="1100" dirty="0"/>
              <a:t>-egregious-police-abuses-against-protesters</a:t>
            </a:r>
          </a:p>
          <a:p>
            <a:endParaRPr lang="en-US" sz="1100" dirty="0"/>
          </a:p>
          <a:p>
            <a:r>
              <a:rPr lang="en-US" sz="1100" dirty="0"/>
              <a:t>Amnesty International. (2022, February 25). Colombia: Repression in the spotlight. https://</a:t>
            </a:r>
            <a:r>
              <a:rPr lang="en-US" sz="1100" dirty="0" err="1"/>
              <a:t>www.amnesty.org</a:t>
            </a:r>
            <a:r>
              <a:rPr lang="en-US" sz="1100" dirty="0"/>
              <a:t>/</a:t>
            </a:r>
            <a:r>
              <a:rPr lang="en-US" sz="1100" dirty="0" err="1"/>
              <a:t>en</a:t>
            </a:r>
            <a:r>
              <a:rPr lang="en-US" sz="1100" dirty="0"/>
              <a:t>/latest/campaigns/2022/02/repression-in-the-spotlight/</a:t>
            </a:r>
          </a:p>
        </p:txBody>
      </p:sp>
      <p:sp>
        <p:nvSpPr>
          <p:cNvPr id="6" name="Footer Placeholder 5"/>
          <p:cNvSpPr>
            <a:spLocks noGrp="1"/>
          </p:cNvSpPr>
          <p:nvPr>
            <p:ph type="ftr" sz="quarter" idx="4"/>
          </p:nvPr>
        </p:nvSpPr>
        <p:spPr>
          <a:xfrm>
            <a:off x="0" y="8794187"/>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794187"/>
            <a:ext cx="1677987"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199"/>
            <a:ext cx="6324600" cy="5545701"/>
          </a:xfrm>
          <a:prstGeom prst="rect">
            <a:avLst/>
          </a:prstGeom>
        </p:spPr>
        <p:txBody>
          <a:bodyPr vert="horz" lIns="91440" tIns="45720" rIns="91440" bIns="45720" rtlCol="0"/>
          <a:lstStyle/>
          <a:p>
            <a:r>
              <a:rPr lang="en-US" dirty="0"/>
              <a:t>Chile’s protest wave escalated quickly in October 2019. A metro fare increase became the immediate trigger, but student fare-evasion actions and mass demonstrations turned the issue into a broader national protest over inequality, public services, and political representation. The government declared a state of emergency in Santiago as unrest spread, but the movement continued to grow. By late October, large demonstrations showed that the protests had moved beyond the fare increase and into wider demands for change.</a:t>
            </a:r>
          </a:p>
          <a:p>
            <a:endParaRPr lang="en-US" dirty="0"/>
          </a:p>
          <a:p>
            <a:r>
              <a:rPr lang="en-US" dirty="0"/>
              <a:t>One of the most important outcomes was the move toward constitutional reform. In November 2019, Chilean political parties agreed to hold a referendum on replacing the 1980 constitution, which had been written during the Pinochet dictatorship. The constitutional path became the clearest institutional response to the protest wave, even though the reform process itself later remained politically contested.</a:t>
            </a:r>
          </a:p>
          <a:p>
            <a:endParaRPr lang="en-US" dirty="0"/>
          </a:p>
          <a:p>
            <a:r>
              <a:rPr lang="en-US" b="0" dirty="0"/>
              <a:t>Cox supports the October 18 protest eruption and the student subway-fare trigger. The Guardian reports that more than 1.2 million people participated in the October 25 march in Santiago and supports the November 2019 agreement to hold a referendum on replacing the 1980 constitution. CFR supports the connection between the metro fare protests, the mass movement, and the constitutional reform process. </a:t>
            </a:r>
          </a:p>
          <a:p>
            <a:endParaRPr lang="en-US" dirty="0"/>
          </a:p>
          <a:p>
            <a:r>
              <a:rPr lang="en-US" dirty="0"/>
              <a:t>Cox, L. (2024). The 2019 Chilean Social Upheaval: A Descriptive Approach. Latin American Perspectives. https://</a:t>
            </a:r>
            <a:r>
              <a:rPr lang="en-US" dirty="0" err="1"/>
              <a:t>doi.org</a:t>
            </a:r>
            <a:r>
              <a:rPr lang="en-US" dirty="0"/>
              <a:t>/10.1177/1866802X231203747</a:t>
            </a:r>
          </a:p>
          <a:p>
            <a:endParaRPr lang="en-US" dirty="0"/>
          </a:p>
          <a:p>
            <a:r>
              <a:rPr lang="en-US" dirty="0"/>
              <a:t>Council on Foreign Relations. (2021, May 6). Chile’s constitutional rewrite: A difficult path ahead, but a recipe for inclusion. https://</a:t>
            </a:r>
            <a:r>
              <a:rPr lang="en-US" dirty="0" err="1"/>
              <a:t>www.cfr.org</a:t>
            </a:r>
            <a:r>
              <a:rPr lang="en-US" dirty="0"/>
              <a:t>/articles/chiles-constitutional-rewrite-difficult-path-ahead-recipe-inclusion</a:t>
            </a:r>
          </a:p>
          <a:p>
            <a:endParaRPr lang="en-US" dirty="0"/>
          </a:p>
          <a:p>
            <a:r>
              <a:rPr lang="en-US" dirty="0"/>
              <a:t>The Guardian. (2019, November 15). ‘The constitution of the dictatorship has died’: Chile agrees deal on reform vote. https://</a:t>
            </a:r>
            <a:r>
              <a:rPr lang="en-US" dirty="0" err="1"/>
              <a:t>www.theguardian.com</a:t>
            </a:r>
            <a:r>
              <a:rPr lang="en-US" dirty="0"/>
              <a:t>/world/2019/</a:t>
            </a:r>
            <a:r>
              <a:rPr lang="en-US" dirty="0" err="1"/>
              <a:t>nov</a:t>
            </a:r>
            <a:r>
              <a:rPr lang="en-US" dirty="0"/>
              <a:t>/15/</a:t>
            </a:r>
            <a:r>
              <a:rPr lang="en-US" dirty="0" err="1"/>
              <a:t>chile</a:t>
            </a:r>
            <a:r>
              <a:rPr lang="en-US" dirty="0"/>
              <a:t>-referendum-new-constitution-protests</a:t>
            </a:r>
          </a:p>
        </p:txBody>
      </p:sp>
      <p:sp>
        <p:nvSpPr>
          <p:cNvPr id="6" name="Footer Placeholder 5"/>
          <p:cNvSpPr>
            <a:spLocks noGrp="1"/>
          </p:cNvSpPr>
          <p:nvPr>
            <p:ph type="ftr" sz="quarter" idx="4"/>
          </p:nvPr>
        </p:nvSpPr>
        <p:spPr>
          <a:xfrm>
            <a:off x="0" y="87969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796900"/>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200"/>
            <a:ext cx="6172200" cy="5378450"/>
          </a:xfrm>
          <a:prstGeom prst="rect">
            <a:avLst/>
          </a:prstGeom>
        </p:spPr>
        <p:txBody>
          <a:bodyPr vert="horz" lIns="91440" tIns="45720" rIns="91440" bIns="45720" rtlCol="0"/>
          <a:lstStyle/>
          <a:p>
            <a:r>
              <a:rPr lang="en-US" dirty="0"/>
              <a:t>Colombia’s 2021 national strike began on April 28 in response to President Iván Duque’s proposed tax reform. Although the government withdrew the tax proposal within days, the protests continued because the movement had expanded into broader grievances over inequality, poverty, police violence, and distrust in government. Demonstrations, road blockades, and local organizing kept pressure on the state beyond the original policy dispute.</a:t>
            </a:r>
          </a:p>
          <a:p>
            <a:endParaRPr lang="en-US" dirty="0"/>
          </a:p>
          <a:p>
            <a:r>
              <a:rPr lang="en-US" dirty="0"/>
              <a:t>Unlike Chile, Colombia did not move into one clear institutional reform path. Human rights organizations criticized the police response and documented serious concerns about abuses against protesters. The movement generated public pressure and international attention, but its demands remained more divided across economic, social, and security issues. This helps explain why the outcome was more limited and fragmented than Chile’s constitutional process.</a:t>
            </a:r>
          </a:p>
          <a:p>
            <a:endParaRPr lang="en-US" dirty="0"/>
          </a:p>
          <a:p>
            <a:r>
              <a:rPr lang="en-US" dirty="0"/>
              <a:t>Atlantic Council. (2021, June 18). Colombia’s national strike: Overview of the situation and strategies moving forward. https://</a:t>
            </a:r>
            <a:r>
              <a:rPr lang="en-US" dirty="0" err="1"/>
              <a:t>www.atlanticcouncil.org</a:t>
            </a:r>
            <a:r>
              <a:rPr lang="en-US" dirty="0"/>
              <a:t>/commentary/spotlight/colombias-national-strike-overview-of-the-situation-and-strategies-moving-forward/</a:t>
            </a:r>
          </a:p>
          <a:p>
            <a:endParaRPr lang="en-US" dirty="0"/>
          </a:p>
          <a:p>
            <a:r>
              <a:rPr lang="en-US" dirty="0"/>
              <a:t>Human Rights Watch. (2021, June 9). Colombia: Egregious police abuses against protesters. https://</a:t>
            </a:r>
            <a:r>
              <a:rPr lang="en-US" dirty="0" err="1"/>
              <a:t>www.hrw.org</a:t>
            </a:r>
            <a:r>
              <a:rPr lang="en-US" dirty="0"/>
              <a:t>/news/2021/06/09/</a:t>
            </a:r>
            <a:r>
              <a:rPr lang="en-US" dirty="0" err="1"/>
              <a:t>colombia</a:t>
            </a:r>
            <a:r>
              <a:rPr lang="en-US" dirty="0"/>
              <a:t>-egregious-police-abuses-against-protesters</a:t>
            </a:r>
          </a:p>
          <a:p>
            <a:endParaRPr lang="en-US" dirty="0"/>
          </a:p>
          <a:p>
            <a:r>
              <a:rPr lang="en-US" dirty="0"/>
              <a:t>Amnesty International. (2022, February 25). Colombia: Repression in the spotlight. https://</a:t>
            </a:r>
            <a:r>
              <a:rPr lang="en-US" dirty="0" err="1"/>
              <a:t>www.amnesty.org</a:t>
            </a:r>
            <a:r>
              <a:rPr lang="en-US" dirty="0"/>
              <a:t>/</a:t>
            </a:r>
            <a:r>
              <a:rPr lang="en-US" dirty="0" err="1"/>
              <a:t>en</a:t>
            </a:r>
            <a:r>
              <a:rPr lang="en-US" dirty="0"/>
              <a:t>/latest/campaigns/2022/02/repression-in-the-spotlight/</a:t>
            </a:r>
          </a:p>
        </p:txBody>
      </p:sp>
      <p:sp>
        <p:nvSpPr>
          <p:cNvPr id="6" name="Footer Placeholder 5"/>
          <p:cNvSpPr>
            <a:spLocks noGrp="1"/>
          </p:cNvSpPr>
          <p:nvPr>
            <p:ph type="ftr" sz="quarter" idx="4"/>
          </p:nvPr>
        </p:nvSpPr>
        <p:spPr>
          <a:xfrm>
            <a:off x="-17362" y="8785325"/>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62651" y="8785325"/>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3225"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51200"/>
            <a:ext cx="6324600" cy="5378450"/>
          </a:xfrm>
          <a:prstGeom prst="rect">
            <a:avLst/>
          </a:prstGeom>
        </p:spPr>
        <p:txBody>
          <a:bodyPr vert="horz" lIns="91440" tIns="45720" rIns="91440" bIns="45720" rtlCol="0"/>
          <a:lstStyle/>
          <a:p>
            <a:r>
              <a:rPr lang="en-US" dirty="0"/>
              <a:t>Chile and Colombia show that social media can expand visibility, coordinate participation, and move grievances into public space. In both cases, digital tools supported protest calls, hashtag circulation, citizen-recorded evidence, and broader public attention. In both cases, civil society operated through networks of students, labor groups, neighborhood organizations, human rights advocates, and local assemblies rather than through one unified organization.</a:t>
            </a:r>
          </a:p>
          <a:p>
            <a:endParaRPr lang="en-US" dirty="0"/>
          </a:p>
          <a:p>
            <a:r>
              <a:rPr lang="en-US" dirty="0"/>
              <a:t>The key difference is outcome. Chile’s protest wave moved into a clearer institutional reform path through the constitutional process. Colombia’s national strike created major pressure and drew attention to inequality and police violence, but its demands remained more divided and its policy outcomes were more limited.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comparison supports the larger point that social media can amplify protest, but political opportunities, institutional response, movement cohesion, and reform pathways shape whether visibility becomes durable institutional change.</a:t>
            </a:r>
          </a:p>
          <a:p>
            <a:endParaRPr lang="en-US" dirty="0"/>
          </a:p>
          <a:p>
            <a:r>
              <a:rPr lang="en-US" dirty="0"/>
              <a:t>Andretta, M. (2013). Political science and the study of social movements. The Wiley-Blackwell Encyclopedia of Social and Political Movements.</a:t>
            </a:r>
          </a:p>
          <a:p>
            <a:endParaRPr lang="en-US" dirty="0"/>
          </a:p>
          <a:p>
            <a:r>
              <a:rPr lang="en-US" dirty="0"/>
              <a:t>Evers, A. (2013). The concept of “civil society”: Different understandings and their implications for third-sector policies. Voluntary Sector Review, 4(2), 149–164.</a:t>
            </a:r>
          </a:p>
          <a:p>
            <a:endParaRPr lang="en-US" dirty="0"/>
          </a:p>
          <a:p>
            <a:r>
              <a:rPr lang="en-US" dirty="0"/>
              <a:t>Gleditsch, K. S., &amp; Rivera Celestino, M. (2016). The diffusion of nonviolent campaigns. Journal of Conflict Resolution.</a:t>
            </a:r>
          </a:p>
          <a:p>
            <a:endParaRPr lang="en-US" dirty="0"/>
          </a:p>
          <a:p>
            <a:r>
              <a:rPr lang="en-US" dirty="0"/>
              <a:t>Cox, L. (2024). The 2019 Chilean Social Upheaval: A Descriptive Approach. Latin American Perspectives.</a:t>
            </a:r>
          </a:p>
          <a:p>
            <a:endParaRPr lang="en-US" dirty="0"/>
          </a:p>
          <a:p>
            <a:r>
              <a:rPr lang="en-US" dirty="0"/>
              <a:t>Human Rights Watch. (2021). Colombia: Egregious police abuses against protesters.</a:t>
            </a:r>
          </a:p>
        </p:txBody>
      </p:sp>
      <p:sp>
        <p:nvSpPr>
          <p:cNvPr id="6" name="Footer Placeholder 5"/>
          <p:cNvSpPr>
            <a:spLocks noGrp="1"/>
          </p:cNvSpPr>
          <p:nvPr>
            <p:ph type="ftr" sz="quarter" idx="4"/>
          </p:nvPr>
        </p:nvSpPr>
        <p:spPr>
          <a:xfrm>
            <a:off x="0" y="8766998"/>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8766998"/>
            <a:ext cx="1673225"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1677987" cy="342900"/>
          </a:xfrm>
          <a:prstGeom prst="rect">
            <a:avLst/>
          </a:prstGeom>
        </p:spPr>
        <p:txBody>
          <a:bodyPr vert="horz" lIns="91440" tIns="45720" rIns="91440" bIns="45720" rtlCol="0"/>
          <a:lstStyle>
            <a:lvl1pPr algn="r">
              <a:defRPr sz="1200"/>
            </a:lvl1pPr>
          </a:lstStyle>
          <a:p>
            <a:r>
              <a:rPr lang="cs-CZ" dirty="0"/>
              <a:t>7.24.2026</a:t>
            </a:r>
          </a:p>
        </p:txBody>
      </p:sp>
      <p:sp>
        <p:nvSpPr>
          <p:cNvPr id="4" name="Slide Image Placeholder 3"/>
          <p:cNvSpPr>
            <a:spLocks noGrp="1" noRot="1" noChangeAspect="1"/>
          </p:cNvSpPr>
          <p:nvPr>
            <p:ph type="sldImg" idx="2"/>
          </p:nvPr>
        </p:nvSpPr>
        <p:spPr>
          <a:xfrm>
            <a:off x="1146175" y="512763"/>
            <a:ext cx="4565650" cy="25685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81000" y="3251200"/>
            <a:ext cx="6248400" cy="5283200"/>
          </a:xfrm>
          <a:prstGeom prst="rect">
            <a:avLst/>
          </a:prstGeom>
        </p:spPr>
        <p:txBody>
          <a:bodyPr vert="horz" lIns="91440" tIns="45720" rIns="91440" bIns="45720" rtlCol="0"/>
          <a:lstStyle/>
          <a:p>
            <a:r>
              <a:rPr lang="en-US" dirty="0"/>
              <a:t>The comparison of Chile and Colombia shows that social media can help civil society movements expand participation, document state response, and move grievances into public view. In both cases, online visibility and street protest reinforced one another.</a:t>
            </a:r>
          </a:p>
          <a:p>
            <a:endParaRPr lang="en-US" dirty="0"/>
          </a:p>
          <a:p>
            <a:r>
              <a:rPr lang="en-US" dirty="0"/>
              <a:t>The difference was not simply whether people mobilized. Both movements mobilized at large scale. The difference was whether protest pressure connected to a clear institutional pathway. Chile’s protests moved into a constitutional reform process, while Colombia’s national strike produced pressure and visibility but more limited and divided reform outcomes.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suggests that social media is best understood as an amplifier, not a substitute for organization, political opportunity, or institutional response. Digital tools can help people gather, frame grievances, and sustain attention. Reform depends on whether political institutions create pathways that convert mobilization into policy change.</a:t>
            </a:r>
          </a:p>
          <a:p>
            <a:endParaRPr lang="en-US" dirty="0"/>
          </a:p>
          <a:p>
            <a:r>
              <a:rPr lang="en-US" dirty="0"/>
              <a:t>Andretta, M. (2013). Political science and the study of social movements. The Wiley-Blackwell Encyclopedia of Social and Political Movements.</a:t>
            </a:r>
          </a:p>
          <a:p>
            <a:endParaRPr lang="en-US" dirty="0"/>
          </a:p>
          <a:p>
            <a:r>
              <a:rPr lang="en-US" dirty="0"/>
              <a:t>Evers, A. (2013). The concept of “civil society”: Different understandings and their implications for third-sector policies. Voluntary Sector Review, 4(2), 149–164.</a:t>
            </a:r>
          </a:p>
          <a:p>
            <a:endParaRPr lang="en-US" dirty="0"/>
          </a:p>
          <a:p>
            <a:r>
              <a:rPr lang="en-US" dirty="0"/>
              <a:t>Gleditsch, K. S., &amp; Rivera Celestino, M. (2016). The diffusion of nonviolent campaigns. Journal of Conflict Resolution.</a:t>
            </a:r>
          </a:p>
        </p:txBody>
      </p:sp>
      <p:sp>
        <p:nvSpPr>
          <p:cNvPr id="6" name="Footer Placeholder 5"/>
          <p:cNvSpPr>
            <a:spLocks noGrp="1"/>
          </p:cNvSpPr>
          <p:nvPr>
            <p:ph type="ftr" sz="quarter" idx="4"/>
          </p:nvPr>
        </p:nvSpPr>
        <p:spPr>
          <a:xfrm>
            <a:off x="3858" y="8785325"/>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3871" y="8785325"/>
            <a:ext cx="1677987" cy="341313"/>
          </a:xfrm>
          <a:prstGeom prst="rect">
            <a:avLst/>
          </a:prstGeom>
        </p:spPr>
        <p:txBody>
          <a:bodyPr vert="horz" lIns="91440" tIns="45720" rIns="91440" bIns="45720" rtlCol="0" anchor="b"/>
          <a:lstStyle>
            <a:lvl1pPr algn="r">
              <a:defRPr sz="1200"/>
            </a:lvl1pPr>
          </a:lstStyle>
          <a:p>
            <a:r>
              <a:rPr lang="cs-CZ" dirty="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jpeg"/><Relationship Id="rId7"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3.svg"/><Relationship Id="rId10" Type="http://schemas.openxmlformats.org/officeDocument/2006/relationships/image" Target="../media/image14.svg"/><Relationship Id="rId4" Type="http://schemas.openxmlformats.org/officeDocument/2006/relationships/image" Target="../media/image2.sv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jpeg"/><Relationship Id="rId7" Type="http://schemas.openxmlformats.org/officeDocument/2006/relationships/image" Target="../media/image20.svg"/><Relationship Id="rId12" Type="http://schemas.openxmlformats.org/officeDocument/2006/relationships/image" Target="../media/image25.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svg"/></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6.jpeg"/><Relationship Id="rId7" Type="http://schemas.openxmlformats.org/officeDocument/2006/relationships/image" Target="../media/image22.svg"/><Relationship Id="rId12"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8.svg"/><Relationship Id="rId5" Type="http://schemas.openxmlformats.org/officeDocument/2006/relationships/image" Target="../media/image18.svg"/><Relationship Id="rId10" Type="http://schemas.openxmlformats.org/officeDocument/2006/relationships/image" Target="../media/image27.svg"/><Relationship Id="rId4" Type="http://schemas.openxmlformats.org/officeDocument/2006/relationships/image" Target="../media/image17.sv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8.svg"/><Relationship Id="rId3" Type="http://schemas.openxmlformats.org/officeDocument/2006/relationships/image" Target="../media/image30.jpeg"/><Relationship Id="rId7" Type="http://schemas.openxmlformats.org/officeDocument/2006/relationships/image" Target="../media/image33.svg"/><Relationship Id="rId12" Type="http://schemas.openxmlformats.org/officeDocument/2006/relationships/image" Target="../media/image3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22.svg"/><Relationship Id="rId5" Type="http://schemas.openxmlformats.org/officeDocument/2006/relationships/image" Target="../media/image19.svg"/><Relationship Id="rId10" Type="http://schemas.openxmlformats.org/officeDocument/2006/relationships/image" Target="../media/image36.svg"/><Relationship Id="rId4" Type="http://schemas.openxmlformats.org/officeDocument/2006/relationships/image" Target="../media/image31.svg"/><Relationship Id="rId9" Type="http://schemas.openxmlformats.org/officeDocument/2006/relationships/image" Target="../media/image35.svg"/></Relationships>
</file>

<file path=ppt/slides/_rels/slide6.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3.svg"/><Relationship Id="rId3" Type="http://schemas.openxmlformats.org/officeDocument/2006/relationships/image" Target="../media/image30.jpeg"/><Relationship Id="rId7" Type="http://schemas.openxmlformats.org/officeDocument/2006/relationships/image" Target="../media/image39.svg"/><Relationship Id="rId12" Type="http://schemas.openxmlformats.org/officeDocument/2006/relationships/image" Target="../media/image4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38.svg"/><Relationship Id="rId5" Type="http://schemas.openxmlformats.org/officeDocument/2006/relationships/image" Target="../media/image31.svg"/><Relationship Id="rId10" Type="http://schemas.openxmlformats.org/officeDocument/2006/relationships/image" Target="../media/image22.svg"/><Relationship Id="rId4" Type="http://schemas.openxmlformats.org/officeDocument/2006/relationships/image" Target="../media/image19.svg"/><Relationship Id="rId9" Type="http://schemas.openxmlformats.org/officeDocument/2006/relationships/image" Target="../media/image41.sv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52.svg"/><Relationship Id="rId3" Type="http://schemas.openxmlformats.org/officeDocument/2006/relationships/image" Target="../media/image44.jpeg"/><Relationship Id="rId7" Type="http://schemas.openxmlformats.org/officeDocument/2006/relationships/image" Target="../media/image47.svg"/><Relationship Id="rId12" Type="http://schemas.openxmlformats.org/officeDocument/2006/relationships/image" Target="../media/image5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0.svg"/><Relationship Id="rId5" Type="http://schemas.openxmlformats.org/officeDocument/2006/relationships/image" Target="../media/image46.svg"/><Relationship Id="rId10" Type="http://schemas.openxmlformats.org/officeDocument/2006/relationships/image" Target="../media/image49.svg"/><Relationship Id="rId4" Type="http://schemas.openxmlformats.org/officeDocument/2006/relationships/image" Target="../media/image45.svg"/><Relationship Id="rId9" Type="http://schemas.openxmlformats.org/officeDocument/2006/relationships/image" Target="../media/image48.sv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48.svg"/><Relationship Id="rId3" Type="http://schemas.openxmlformats.org/officeDocument/2006/relationships/image" Target="../media/image44.jpeg"/><Relationship Id="rId7" Type="http://schemas.openxmlformats.org/officeDocument/2006/relationships/image" Target="../media/image47.svg"/><Relationship Id="rId12" Type="http://schemas.openxmlformats.org/officeDocument/2006/relationships/image" Target="../media/image55.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4.svg"/><Relationship Id="rId5" Type="http://schemas.openxmlformats.org/officeDocument/2006/relationships/image" Target="../media/image46.svg"/><Relationship Id="rId10" Type="http://schemas.openxmlformats.org/officeDocument/2006/relationships/image" Target="../media/image28.svg"/><Relationship Id="rId4" Type="http://schemas.openxmlformats.org/officeDocument/2006/relationships/image" Target="../media/image45.svg"/><Relationship Id="rId9" Type="http://schemas.openxmlformats.org/officeDocument/2006/relationships/image" Target="../media/image53.svg"/></Relationships>
</file>

<file path=ppt/slides/_rels/slide9.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6.jpeg"/><Relationship Id="rId7" Type="http://schemas.openxmlformats.org/officeDocument/2006/relationships/image" Target="../media/image59.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8.svg"/><Relationship Id="rId5" Type="http://schemas.openxmlformats.org/officeDocument/2006/relationships/image" Target="../media/image3.svg"/><Relationship Id="rId4" Type="http://schemas.openxmlformats.org/officeDocument/2006/relationships/image" Target="../media/image57.svg"/><Relationship Id="rId9" Type="http://schemas.openxmlformats.org/officeDocument/2006/relationships/image" Target="../media/image61.svg"/></Relationships>
</file>

<file path=ppt/slides/_rels/slide10.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svg"/><Relationship Id="rId3" Type="http://schemas.openxmlformats.org/officeDocument/2006/relationships/image" Target="../media/image1.jpeg"/><Relationship Id="rId7" Type="http://schemas.openxmlformats.org/officeDocument/2006/relationships/image" Target="../media/image65.svg"/><Relationship Id="rId12" Type="http://schemas.openxmlformats.org/officeDocument/2006/relationships/image" Target="../media/image70.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4.sv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svg"/><Relationship Id="rId14" Type="http://schemas.openxmlformats.org/officeDocument/2006/relationships/image" Target="../media/image7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4424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rot="5400000">
            <a:off x="1433580" y="1733648"/>
            <a:ext cx="7331143" cy="7912303"/>
            <a:chOff x="0" y="0"/>
            <a:chExt cx="807950" cy="871999"/>
          </a:xfrm>
        </p:grpSpPr>
        <p:sp>
          <p:nvSpPr>
            <p:cNvPr id="4" name="Freeform 4"/>
            <p:cNvSpPr/>
            <p:nvPr/>
          </p:nvSpPr>
          <p:spPr>
            <a:xfrm>
              <a:off x="0" y="0"/>
              <a:ext cx="807950" cy="869137"/>
            </a:xfrm>
            <a:custGeom>
              <a:avLst/>
              <a:gdLst/>
              <a:ahLst/>
              <a:cxnLst/>
              <a:rect l="l" t="t" r="r" b="b"/>
              <a:pathLst>
                <a:path w="807950" h="869137">
                  <a:moveTo>
                    <a:pt x="807950" y="20626"/>
                  </a:moveTo>
                  <a:lnTo>
                    <a:pt x="807950" y="737073"/>
                  </a:lnTo>
                  <a:cubicBezTo>
                    <a:pt x="807950" y="749275"/>
                    <a:pt x="799845" y="759992"/>
                    <a:pt x="788104" y="763314"/>
                  </a:cubicBezTo>
                  <a:lnTo>
                    <a:pt x="423822" y="866383"/>
                  </a:lnTo>
                  <a:cubicBezTo>
                    <a:pt x="410845" y="870055"/>
                    <a:pt x="397105" y="870055"/>
                    <a:pt x="384129" y="866383"/>
                  </a:cubicBezTo>
                  <a:lnTo>
                    <a:pt x="19847" y="763314"/>
                  </a:lnTo>
                  <a:cubicBezTo>
                    <a:pt x="8105" y="759992"/>
                    <a:pt x="0" y="749275"/>
                    <a:pt x="0" y="737073"/>
                  </a:cubicBezTo>
                  <a:lnTo>
                    <a:pt x="0" y="20626"/>
                  </a:lnTo>
                  <a:cubicBezTo>
                    <a:pt x="0" y="9234"/>
                    <a:pt x="9234" y="0"/>
                    <a:pt x="20626" y="0"/>
                  </a:cubicBezTo>
                  <a:lnTo>
                    <a:pt x="787325" y="0"/>
                  </a:lnTo>
                  <a:cubicBezTo>
                    <a:pt x="798716" y="0"/>
                    <a:pt x="807950" y="9234"/>
                    <a:pt x="807950" y="20626"/>
                  </a:cubicBezTo>
                  <a:close/>
                </a:path>
              </a:pathLst>
            </a:custGeom>
            <a:solidFill>
              <a:srgbClr val="3A59D1"/>
            </a:solidFill>
          </p:spPr>
          <p:txBody>
            <a:bodyPr/>
            <a:lstStyle/>
            <a:p>
              <a:endParaRPr lang="en-US"/>
            </a:p>
          </p:txBody>
        </p:sp>
        <p:sp>
          <p:nvSpPr>
            <p:cNvPr id="5" name="TextBox 5"/>
            <p:cNvSpPr txBox="1"/>
            <p:nvPr/>
          </p:nvSpPr>
          <p:spPr>
            <a:xfrm>
              <a:off x="0" y="-9525"/>
              <a:ext cx="807950" cy="767224"/>
            </a:xfrm>
            <a:prstGeom prst="rect">
              <a:avLst/>
            </a:prstGeom>
          </p:spPr>
          <p:txBody>
            <a:bodyPr lIns="50800" tIns="50800" rIns="50800" bIns="50800" rtlCol="0" anchor="ctr"/>
            <a:lstStyle/>
            <a:p>
              <a:pPr algn="ctr">
                <a:lnSpc>
                  <a:spcPts val="2340"/>
                </a:lnSpc>
              </a:pPr>
              <a:endParaRPr/>
            </a:p>
          </p:txBody>
        </p:sp>
      </p:grpSp>
      <p:grpSp>
        <p:nvGrpSpPr>
          <p:cNvPr id="6" name="Group 6"/>
          <p:cNvGrpSpPr/>
          <p:nvPr/>
        </p:nvGrpSpPr>
        <p:grpSpPr>
          <a:xfrm rot="-5400000">
            <a:off x="9553939" y="1733648"/>
            <a:ext cx="7331143" cy="7912303"/>
            <a:chOff x="0" y="0"/>
            <a:chExt cx="807950" cy="871999"/>
          </a:xfrm>
        </p:grpSpPr>
        <p:sp>
          <p:nvSpPr>
            <p:cNvPr id="7" name="Freeform 7"/>
            <p:cNvSpPr/>
            <p:nvPr/>
          </p:nvSpPr>
          <p:spPr>
            <a:xfrm>
              <a:off x="0" y="0"/>
              <a:ext cx="807950" cy="869137"/>
            </a:xfrm>
            <a:custGeom>
              <a:avLst/>
              <a:gdLst/>
              <a:ahLst/>
              <a:cxnLst/>
              <a:rect l="l" t="t" r="r" b="b"/>
              <a:pathLst>
                <a:path w="807950" h="869137">
                  <a:moveTo>
                    <a:pt x="807950" y="20626"/>
                  </a:moveTo>
                  <a:lnTo>
                    <a:pt x="807950" y="737073"/>
                  </a:lnTo>
                  <a:cubicBezTo>
                    <a:pt x="807950" y="749275"/>
                    <a:pt x="799845" y="759992"/>
                    <a:pt x="788104" y="763314"/>
                  </a:cubicBezTo>
                  <a:lnTo>
                    <a:pt x="423822" y="866383"/>
                  </a:lnTo>
                  <a:cubicBezTo>
                    <a:pt x="410845" y="870055"/>
                    <a:pt x="397105" y="870055"/>
                    <a:pt x="384129" y="866383"/>
                  </a:cubicBezTo>
                  <a:lnTo>
                    <a:pt x="19847" y="763314"/>
                  </a:lnTo>
                  <a:cubicBezTo>
                    <a:pt x="8105" y="759992"/>
                    <a:pt x="0" y="749275"/>
                    <a:pt x="0" y="737073"/>
                  </a:cubicBezTo>
                  <a:lnTo>
                    <a:pt x="0" y="20626"/>
                  </a:lnTo>
                  <a:cubicBezTo>
                    <a:pt x="0" y="9234"/>
                    <a:pt x="9234" y="0"/>
                    <a:pt x="20626" y="0"/>
                  </a:cubicBezTo>
                  <a:lnTo>
                    <a:pt x="787325" y="0"/>
                  </a:lnTo>
                  <a:cubicBezTo>
                    <a:pt x="798716" y="0"/>
                    <a:pt x="807950" y="9234"/>
                    <a:pt x="807950" y="20626"/>
                  </a:cubicBezTo>
                  <a:close/>
                </a:path>
              </a:pathLst>
            </a:custGeom>
            <a:solidFill>
              <a:srgbClr val="3D90D7"/>
            </a:solidFill>
          </p:spPr>
          <p:txBody>
            <a:bodyPr/>
            <a:lstStyle/>
            <a:p>
              <a:endParaRPr lang="en-US"/>
            </a:p>
          </p:txBody>
        </p:sp>
        <p:sp>
          <p:nvSpPr>
            <p:cNvPr id="8" name="TextBox 8"/>
            <p:cNvSpPr txBox="1"/>
            <p:nvPr/>
          </p:nvSpPr>
          <p:spPr>
            <a:xfrm>
              <a:off x="0" y="-9525"/>
              <a:ext cx="807950" cy="767224"/>
            </a:xfrm>
            <a:prstGeom prst="rect">
              <a:avLst/>
            </a:prstGeom>
          </p:spPr>
          <p:txBody>
            <a:bodyPr lIns="50800" tIns="50800" rIns="50800" bIns="50800" rtlCol="0" anchor="ctr"/>
            <a:lstStyle/>
            <a:p>
              <a:pPr algn="ctr">
                <a:lnSpc>
                  <a:spcPts val="2340"/>
                </a:lnSpc>
              </a:pPr>
              <a:endParaRPr/>
            </a:p>
          </p:txBody>
        </p:sp>
      </p:grpSp>
      <p:sp>
        <p:nvSpPr>
          <p:cNvPr id="9" name="Freeform 9"/>
          <p:cNvSpPr/>
          <p:nvPr/>
        </p:nvSpPr>
        <p:spPr>
          <a:xfrm>
            <a:off x="7120274" y="3782083"/>
            <a:ext cx="2023726" cy="4194250"/>
          </a:xfrm>
          <a:custGeom>
            <a:avLst/>
            <a:gdLst/>
            <a:ahLst/>
            <a:cxnLst/>
            <a:rect l="l" t="t" r="r" b="b"/>
            <a:pathLst>
              <a:path w="2023726" h="4194250">
                <a:moveTo>
                  <a:pt x="0" y="0"/>
                </a:moveTo>
                <a:lnTo>
                  <a:pt x="2023726" y="0"/>
                </a:lnTo>
                <a:lnTo>
                  <a:pt x="2023726" y="4194250"/>
                </a:lnTo>
                <a:lnTo>
                  <a:pt x="0" y="4194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flipH="1">
            <a:off x="9220200" y="3782083"/>
            <a:ext cx="2023726" cy="4194250"/>
          </a:xfrm>
          <a:custGeom>
            <a:avLst/>
            <a:gdLst/>
            <a:ahLst/>
            <a:cxnLst/>
            <a:rect l="l" t="t" r="r" b="b"/>
            <a:pathLst>
              <a:path w="2023726" h="4194250">
                <a:moveTo>
                  <a:pt x="2023726" y="0"/>
                </a:moveTo>
                <a:lnTo>
                  <a:pt x="0" y="0"/>
                </a:lnTo>
                <a:lnTo>
                  <a:pt x="0" y="4194250"/>
                </a:lnTo>
                <a:lnTo>
                  <a:pt x="2023726" y="4194250"/>
                </a:lnTo>
                <a:lnTo>
                  <a:pt x="202372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7759557" y="4446928"/>
            <a:ext cx="3527528" cy="3527528"/>
          </a:xfrm>
          <a:custGeom>
            <a:avLst/>
            <a:gdLst/>
            <a:ahLst/>
            <a:cxnLst/>
            <a:rect l="l" t="t" r="r" b="b"/>
            <a:pathLst>
              <a:path w="3527528" h="3527528">
                <a:moveTo>
                  <a:pt x="0" y="0"/>
                </a:moveTo>
                <a:lnTo>
                  <a:pt x="3527528" y="0"/>
                </a:lnTo>
                <a:lnTo>
                  <a:pt x="3527528" y="3527528"/>
                </a:lnTo>
                <a:lnTo>
                  <a:pt x="0" y="3527528"/>
                </a:lnTo>
                <a:lnTo>
                  <a:pt x="0" y="0"/>
                </a:lnTo>
                <a:close/>
              </a:path>
            </a:pathLst>
          </a:custGeom>
          <a:blipFill>
            <a:blip>
              <a:alphaModFix amt="15000"/>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2" name="Group 12"/>
          <p:cNvGrpSpPr/>
          <p:nvPr/>
        </p:nvGrpSpPr>
        <p:grpSpPr>
          <a:xfrm>
            <a:off x="7779065" y="4464279"/>
            <a:ext cx="2829857" cy="282985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5" name="Group 15"/>
          <p:cNvGrpSpPr/>
          <p:nvPr/>
        </p:nvGrpSpPr>
        <p:grpSpPr>
          <a:xfrm>
            <a:off x="2689077" y="2593893"/>
            <a:ext cx="4099638" cy="698402"/>
            <a:chOff x="0" y="0"/>
            <a:chExt cx="2385580" cy="406400"/>
          </a:xfrm>
        </p:grpSpPr>
        <p:sp>
          <p:nvSpPr>
            <p:cNvPr id="16" name="Freeform 16"/>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17" name="TextBox 17"/>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18" name="Group 18"/>
          <p:cNvGrpSpPr/>
          <p:nvPr/>
        </p:nvGrpSpPr>
        <p:grpSpPr>
          <a:xfrm>
            <a:off x="11549194" y="2593846"/>
            <a:ext cx="4099638" cy="698448"/>
            <a:chOff x="0" y="0"/>
            <a:chExt cx="2385423" cy="406400"/>
          </a:xfrm>
        </p:grpSpPr>
        <p:sp>
          <p:nvSpPr>
            <p:cNvPr id="19" name="Freeform 19"/>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20" name="TextBox 20"/>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grpSp>
        <p:nvGrpSpPr>
          <p:cNvPr id="21" name="Group 21"/>
          <p:cNvGrpSpPr/>
          <p:nvPr/>
        </p:nvGrpSpPr>
        <p:grpSpPr>
          <a:xfrm>
            <a:off x="2689077" y="4220245"/>
            <a:ext cx="762000" cy="762000"/>
            <a:chOff x="0" y="0"/>
            <a:chExt cx="1016000" cy="1016000"/>
          </a:xfrm>
        </p:grpSpPr>
        <p:grpSp>
          <p:nvGrpSpPr>
            <p:cNvPr id="22" name="Group 22"/>
            <p:cNvGrpSpPr/>
            <p:nvPr/>
          </p:nvGrpSpPr>
          <p:grpSpPr>
            <a:xfrm>
              <a:off x="0" y="0"/>
              <a:ext cx="1016000" cy="101600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4" name="TextBox 2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5" name="Freeform 25"/>
            <p:cNvSpPr/>
            <p:nvPr/>
          </p:nvSpPr>
          <p:spPr>
            <a:xfrm>
              <a:off x="153522" y="187197"/>
              <a:ext cx="708957" cy="641606"/>
            </a:xfrm>
            <a:custGeom>
              <a:avLst/>
              <a:gdLst/>
              <a:ahLst/>
              <a:cxnLst/>
              <a:rect l="l" t="t" r="r" b="b"/>
              <a:pathLst>
                <a:path w="708957" h="641606">
                  <a:moveTo>
                    <a:pt x="0" y="0"/>
                  </a:moveTo>
                  <a:lnTo>
                    <a:pt x="708956" y="0"/>
                  </a:lnTo>
                  <a:lnTo>
                    <a:pt x="708956" y="641606"/>
                  </a:lnTo>
                  <a:lnTo>
                    <a:pt x="0" y="6416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26" name="Group 26"/>
          <p:cNvGrpSpPr/>
          <p:nvPr/>
        </p:nvGrpSpPr>
        <p:grpSpPr>
          <a:xfrm>
            <a:off x="2674297" y="5639963"/>
            <a:ext cx="762000" cy="762000"/>
            <a:chOff x="0" y="0"/>
            <a:chExt cx="1016000" cy="1016000"/>
          </a:xfrm>
        </p:grpSpPr>
        <p:grpSp>
          <p:nvGrpSpPr>
            <p:cNvPr id="27" name="Group 27"/>
            <p:cNvGrpSpPr/>
            <p:nvPr/>
          </p:nvGrpSpPr>
          <p:grpSpPr>
            <a:xfrm>
              <a:off x="0" y="0"/>
              <a:ext cx="1016000" cy="101600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0" name="Freeform 30"/>
            <p:cNvSpPr/>
            <p:nvPr/>
          </p:nvSpPr>
          <p:spPr>
            <a:xfrm>
              <a:off x="187914" y="171897"/>
              <a:ext cx="640173" cy="673866"/>
            </a:xfrm>
            <a:custGeom>
              <a:avLst/>
              <a:gdLst/>
              <a:ahLst/>
              <a:cxnLst/>
              <a:rect l="l" t="t" r="r" b="b"/>
              <a:pathLst>
                <a:path w="640173" h="673866">
                  <a:moveTo>
                    <a:pt x="0" y="0"/>
                  </a:moveTo>
                  <a:lnTo>
                    <a:pt x="640172" y="0"/>
                  </a:lnTo>
                  <a:lnTo>
                    <a:pt x="640172" y="673866"/>
                  </a:lnTo>
                  <a:lnTo>
                    <a:pt x="0" y="67386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grpSp>
        <p:nvGrpSpPr>
          <p:cNvPr id="31" name="Group 31"/>
          <p:cNvGrpSpPr/>
          <p:nvPr/>
        </p:nvGrpSpPr>
        <p:grpSpPr>
          <a:xfrm>
            <a:off x="2650828" y="7059188"/>
            <a:ext cx="762000" cy="762000"/>
            <a:chOff x="0" y="0"/>
            <a:chExt cx="1016000" cy="1016000"/>
          </a:xfrm>
        </p:grpSpPr>
        <p:grpSp>
          <p:nvGrpSpPr>
            <p:cNvPr id="32" name="Group 32"/>
            <p:cNvGrpSpPr/>
            <p:nvPr/>
          </p:nvGrpSpPr>
          <p:grpSpPr>
            <a:xfrm>
              <a:off x="0" y="0"/>
              <a:ext cx="1016000" cy="1016000"/>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4" name="TextBox 3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5" name="Freeform 35"/>
            <p:cNvSpPr/>
            <p:nvPr/>
          </p:nvSpPr>
          <p:spPr>
            <a:xfrm>
              <a:off x="82679" y="90504"/>
              <a:ext cx="799843" cy="837532"/>
            </a:xfrm>
            <a:custGeom>
              <a:avLst/>
              <a:gdLst/>
              <a:ahLst/>
              <a:cxnLst/>
              <a:rect l="l" t="t" r="r" b="b"/>
              <a:pathLst>
                <a:path w="799843" h="837532">
                  <a:moveTo>
                    <a:pt x="0" y="0"/>
                  </a:moveTo>
                  <a:lnTo>
                    <a:pt x="799842" y="0"/>
                  </a:lnTo>
                  <a:lnTo>
                    <a:pt x="799842" y="837532"/>
                  </a:lnTo>
                  <a:lnTo>
                    <a:pt x="0" y="83753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36" name="Group 36"/>
          <p:cNvGrpSpPr/>
          <p:nvPr/>
        </p:nvGrpSpPr>
        <p:grpSpPr>
          <a:xfrm>
            <a:off x="14886832" y="4220245"/>
            <a:ext cx="762000" cy="762000"/>
            <a:chOff x="0" y="0"/>
            <a:chExt cx="1016000" cy="1016000"/>
          </a:xfrm>
        </p:grpSpPr>
        <p:grpSp>
          <p:nvGrpSpPr>
            <p:cNvPr id="37" name="Group 37"/>
            <p:cNvGrpSpPr/>
            <p:nvPr/>
          </p:nvGrpSpPr>
          <p:grpSpPr>
            <a:xfrm>
              <a:off x="0" y="0"/>
              <a:ext cx="1016000" cy="1016000"/>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9" name="TextBox 3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0" name="Freeform 40"/>
            <p:cNvSpPr/>
            <p:nvPr/>
          </p:nvSpPr>
          <p:spPr>
            <a:xfrm>
              <a:off x="116631" y="169955"/>
              <a:ext cx="782738" cy="676090"/>
            </a:xfrm>
            <a:custGeom>
              <a:avLst/>
              <a:gdLst/>
              <a:ahLst/>
              <a:cxnLst/>
              <a:rect l="l" t="t" r="r" b="b"/>
              <a:pathLst>
                <a:path w="782738" h="676090">
                  <a:moveTo>
                    <a:pt x="0" y="0"/>
                  </a:moveTo>
                  <a:lnTo>
                    <a:pt x="782738" y="0"/>
                  </a:lnTo>
                  <a:lnTo>
                    <a:pt x="782738" y="676090"/>
                  </a:lnTo>
                  <a:lnTo>
                    <a:pt x="0" y="67609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41" name="Group 41"/>
          <p:cNvGrpSpPr/>
          <p:nvPr/>
        </p:nvGrpSpPr>
        <p:grpSpPr>
          <a:xfrm>
            <a:off x="14886832" y="5685838"/>
            <a:ext cx="762000" cy="762000"/>
            <a:chOff x="0" y="0"/>
            <a:chExt cx="1016000" cy="1016000"/>
          </a:xfrm>
        </p:grpSpPr>
        <p:grpSp>
          <p:nvGrpSpPr>
            <p:cNvPr id="42" name="Group 42"/>
            <p:cNvGrpSpPr/>
            <p:nvPr/>
          </p:nvGrpSpPr>
          <p:grpSpPr>
            <a:xfrm>
              <a:off x="0" y="0"/>
              <a:ext cx="1016000" cy="1016000"/>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4" name="TextBox 4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5" name="Freeform 45"/>
            <p:cNvSpPr/>
            <p:nvPr/>
          </p:nvSpPr>
          <p:spPr>
            <a:xfrm>
              <a:off x="116631" y="113845"/>
              <a:ext cx="789970" cy="789970"/>
            </a:xfrm>
            <a:custGeom>
              <a:avLst/>
              <a:gdLst/>
              <a:ahLst/>
              <a:cxnLst/>
              <a:rect l="l" t="t" r="r" b="b"/>
              <a:pathLst>
                <a:path w="789970" h="789970">
                  <a:moveTo>
                    <a:pt x="0" y="0"/>
                  </a:moveTo>
                  <a:lnTo>
                    <a:pt x="789970" y="0"/>
                  </a:lnTo>
                  <a:lnTo>
                    <a:pt x="789970" y="789970"/>
                  </a:lnTo>
                  <a:lnTo>
                    <a:pt x="0" y="78997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grpSp>
      <p:grpSp>
        <p:nvGrpSpPr>
          <p:cNvPr id="46" name="Group 46"/>
          <p:cNvGrpSpPr/>
          <p:nvPr/>
        </p:nvGrpSpPr>
        <p:grpSpPr>
          <a:xfrm>
            <a:off x="14908827" y="7047925"/>
            <a:ext cx="762000" cy="762000"/>
            <a:chOff x="0" y="0"/>
            <a:chExt cx="1016000" cy="1016000"/>
          </a:xfrm>
        </p:grpSpPr>
        <p:grpSp>
          <p:nvGrpSpPr>
            <p:cNvPr id="47" name="Group 47"/>
            <p:cNvGrpSpPr/>
            <p:nvPr/>
          </p:nvGrpSpPr>
          <p:grpSpPr>
            <a:xfrm>
              <a:off x="0" y="0"/>
              <a:ext cx="1016000" cy="1016000"/>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9" name="TextBox 4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0" name="Freeform 50"/>
            <p:cNvSpPr/>
            <p:nvPr/>
          </p:nvSpPr>
          <p:spPr>
            <a:xfrm>
              <a:off x="237064" y="165100"/>
              <a:ext cx="549104" cy="732138"/>
            </a:xfrm>
            <a:custGeom>
              <a:avLst/>
              <a:gdLst/>
              <a:ahLst/>
              <a:cxnLst/>
              <a:rect l="l" t="t" r="r" b="b"/>
              <a:pathLst>
                <a:path w="549104" h="732138">
                  <a:moveTo>
                    <a:pt x="0" y="0"/>
                  </a:moveTo>
                  <a:lnTo>
                    <a:pt x="549104" y="0"/>
                  </a:lnTo>
                  <a:lnTo>
                    <a:pt x="549104" y="732138"/>
                  </a:lnTo>
                  <a:lnTo>
                    <a:pt x="0" y="73213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sp>
        <p:nvSpPr>
          <p:cNvPr id="51" name="TextBox 51"/>
          <p:cNvSpPr txBox="1"/>
          <p:nvPr/>
        </p:nvSpPr>
        <p:spPr>
          <a:xfrm>
            <a:off x="4376135" y="742950"/>
            <a:ext cx="9535730"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From Hashtags to Streets</a:t>
            </a:r>
          </a:p>
        </p:txBody>
      </p:sp>
      <p:sp>
        <p:nvSpPr>
          <p:cNvPr id="52" name="TextBox 52"/>
          <p:cNvSpPr txBox="1"/>
          <p:nvPr/>
        </p:nvSpPr>
        <p:spPr>
          <a:xfrm>
            <a:off x="8647788" y="5685838"/>
            <a:ext cx="992425" cy="457200"/>
          </a:xfrm>
          <a:prstGeom prst="rect">
            <a:avLst/>
          </a:prstGeom>
        </p:spPr>
        <p:txBody>
          <a:bodyPr lIns="0" tIns="0" rIns="0" bIns="0" rtlCol="0" anchor="t">
            <a:spAutoFit/>
          </a:bodyPr>
          <a:lstStyle/>
          <a:p>
            <a:pPr algn="ctr">
              <a:lnSpc>
                <a:spcPts val="3600"/>
              </a:lnSpc>
            </a:pPr>
            <a:r>
              <a:rPr lang="en-US" sz="3000" b="1">
                <a:solidFill>
                  <a:srgbClr val="1A1A1A"/>
                </a:solidFill>
                <a:latin typeface="Montserrat Semi-Bold"/>
                <a:ea typeface="Montserrat Semi-Bold"/>
                <a:cs typeface="Montserrat Semi-Bold"/>
                <a:sym typeface="Montserrat Semi-Bold"/>
              </a:rPr>
              <a:t>VS</a:t>
            </a:r>
          </a:p>
        </p:txBody>
      </p:sp>
      <p:sp>
        <p:nvSpPr>
          <p:cNvPr id="53" name="TextBox 53"/>
          <p:cNvSpPr txBox="1"/>
          <p:nvPr/>
        </p:nvSpPr>
        <p:spPr>
          <a:xfrm>
            <a:off x="3070077" y="2790670"/>
            <a:ext cx="1822268" cy="304800"/>
          </a:xfrm>
          <a:prstGeom prst="rect">
            <a:avLst/>
          </a:prstGeom>
        </p:spPr>
        <p:txBody>
          <a:bodyPr lIns="0" tIns="0" rIns="0" bIns="0" rtlCol="0" anchor="t">
            <a:spAutoFit/>
          </a:bodyPr>
          <a:lstStyle/>
          <a:p>
            <a:pPr algn="l">
              <a:lnSpc>
                <a:spcPts val="2400"/>
              </a:lnSpc>
            </a:pPr>
            <a:r>
              <a:rPr lang="en-US" sz="2000" b="1">
                <a:solidFill>
                  <a:srgbClr val="3A59D1"/>
                </a:solidFill>
                <a:latin typeface="Montserrat Semi-Bold"/>
                <a:ea typeface="Montserrat Semi-Bold"/>
                <a:cs typeface="Montserrat Semi-Bold"/>
                <a:sym typeface="Montserrat Semi-Bold"/>
              </a:rPr>
              <a:t>Chile 2019</a:t>
            </a:r>
          </a:p>
        </p:txBody>
      </p:sp>
      <p:sp>
        <p:nvSpPr>
          <p:cNvPr id="54" name="TextBox 54"/>
          <p:cNvSpPr txBox="1"/>
          <p:nvPr/>
        </p:nvSpPr>
        <p:spPr>
          <a:xfrm>
            <a:off x="12902515" y="2790670"/>
            <a:ext cx="2460567" cy="304800"/>
          </a:xfrm>
          <a:prstGeom prst="rect">
            <a:avLst/>
          </a:prstGeom>
        </p:spPr>
        <p:txBody>
          <a:bodyPr lIns="0" tIns="0" rIns="0" bIns="0" rtlCol="0" anchor="t">
            <a:spAutoFit/>
          </a:bodyPr>
          <a:lstStyle/>
          <a:p>
            <a:pPr algn="r">
              <a:lnSpc>
                <a:spcPts val="2400"/>
              </a:lnSpc>
            </a:pPr>
            <a:r>
              <a:rPr lang="en-US" sz="2000" b="1">
                <a:solidFill>
                  <a:srgbClr val="3D90D7"/>
                </a:solidFill>
                <a:latin typeface="Montserrat Semi-Bold"/>
                <a:ea typeface="Montserrat Semi-Bold"/>
                <a:cs typeface="Montserrat Semi-Bold"/>
                <a:sym typeface="Montserrat Semi-Bold"/>
              </a:rPr>
              <a:t>Colombia 2021</a:t>
            </a:r>
          </a:p>
        </p:txBody>
      </p:sp>
      <p:sp>
        <p:nvSpPr>
          <p:cNvPr id="55" name="TextBox 55"/>
          <p:cNvSpPr txBox="1"/>
          <p:nvPr/>
        </p:nvSpPr>
        <p:spPr>
          <a:xfrm>
            <a:off x="3741097" y="4179602"/>
            <a:ext cx="2631168" cy="833629"/>
          </a:xfrm>
          <a:prstGeom prst="rect">
            <a:avLst/>
          </a:prstGeom>
        </p:spPr>
        <p:txBody>
          <a:bodyPr lIns="0" tIns="0" rIns="0" bIns="0" rtlCol="0" anchor="t">
            <a:spAutoFit/>
          </a:bodyPr>
          <a:lstStyle/>
          <a:p>
            <a:pPr algn="l">
              <a:lnSpc>
                <a:spcPts val="3392"/>
              </a:lnSpc>
            </a:pPr>
            <a:r>
              <a:rPr lang="en-US" sz="2609">
                <a:solidFill>
                  <a:srgbClr val="FFFFFF"/>
                </a:solidFill>
                <a:latin typeface="Open Sauce"/>
                <a:ea typeface="Open Sauce"/>
                <a:cs typeface="Open Sauce"/>
                <a:sym typeface="Open Sauce"/>
              </a:rPr>
              <a:t>Mass mobilization</a:t>
            </a:r>
          </a:p>
        </p:txBody>
      </p:sp>
      <p:sp>
        <p:nvSpPr>
          <p:cNvPr id="56" name="TextBox 56"/>
          <p:cNvSpPr txBox="1"/>
          <p:nvPr/>
        </p:nvSpPr>
        <p:spPr>
          <a:xfrm>
            <a:off x="11968293" y="4384389"/>
            <a:ext cx="2616684" cy="414662"/>
          </a:xfrm>
          <a:prstGeom prst="rect">
            <a:avLst/>
          </a:prstGeom>
        </p:spPr>
        <p:txBody>
          <a:bodyPr lIns="0" tIns="0" rIns="0" bIns="0" rtlCol="0" anchor="t">
            <a:spAutoFit/>
          </a:bodyPr>
          <a:lstStyle/>
          <a:p>
            <a:pPr algn="r">
              <a:lnSpc>
                <a:spcPts val="3379"/>
              </a:lnSpc>
            </a:pPr>
            <a:r>
              <a:rPr lang="en-US" sz="2599">
                <a:solidFill>
                  <a:srgbClr val="FFFFFF"/>
                </a:solidFill>
                <a:latin typeface="Open Sauce"/>
                <a:ea typeface="Open Sauce"/>
                <a:cs typeface="Open Sauce"/>
                <a:sym typeface="Open Sauce"/>
              </a:rPr>
              <a:t>National strike</a:t>
            </a:r>
          </a:p>
        </p:txBody>
      </p:sp>
      <p:sp>
        <p:nvSpPr>
          <p:cNvPr id="57" name="TextBox 57"/>
          <p:cNvSpPr txBox="1"/>
          <p:nvPr/>
        </p:nvSpPr>
        <p:spPr>
          <a:xfrm>
            <a:off x="3741097" y="5587743"/>
            <a:ext cx="2616684" cy="843287"/>
          </a:xfrm>
          <a:prstGeom prst="rect">
            <a:avLst/>
          </a:prstGeom>
        </p:spPr>
        <p:txBody>
          <a:bodyPr lIns="0" tIns="0" rIns="0" bIns="0" rtlCol="0" anchor="t">
            <a:spAutoFit/>
          </a:bodyPr>
          <a:lstStyle/>
          <a:p>
            <a:pPr algn="l">
              <a:lnSpc>
                <a:spcPts val="3379"/>
              </a:lnSpc>
            </a:pPr>
            <a:r>
              <a:rPr lang="en-US" sz="2599">
                <a:solidFill>
                  <a:srgbClr val="FFFFFF"/>
                </a:solidFill>
                <a:latin typeface="Open Sauce"/>
                <a:ea typeface="Open Sauce"/>
                <a:cs typeface="Open Sauce"/>
                <a:sym typeface="Open Sauce"/>
              </a:rPr>
              <a:t>Inequality protests</a:t>
            </a:r>
          </a:p>
        </p:txBody>
      </p:sp>
      <p:sp>
        <p:nvSpPr>
          <p:cNvPr id="58" name="TextBox 58"/>
          <p:cNvSpPr txBox="1"/>
          <p:nvPr/>
        </p:nvSpPr>
        <p:spPr>
          <a:xfrm>
            <a:off x="11991935" y="5620913"/>
            <a:ext cx="2616684" cy="843287"/>
          </a:xfrm>
          <a:prstGeom prst="rect">
            <a:avLst/>
          </a:prstGeom>
        </p:spPr>
        <p:txBody>
          <a:bodyPr lIns="0" tIns="0" rIns="0" bIns="0" rtlCol="0" anchor="t">
            <a:spAutoFit/>
          </a:bodyPr>
          <a:lstStyle/>
          <a:p>
            <a:pPr algn="r">
              <a:lnSpc>
                <a:spcPts val="3379"/>
              </a:lnSpc>
            </a:pPr>
            <a:r>
              <a:rPr lang="en-US" sz="2599">
                <a:solidFill>
                  <a:srgbClr val="FFFFFF"/>
                </a:solidFill>
                <a:latin typeface="Open Sauce"/>
                <a:ea typeface="Open Sauce"/>
                <a:cs typeface="Open Sauce"/>
                <a:sym typeface="Open Sauce"/>
              </a:rPr>
              <a:t>Tax reform backlash</a:t>
            </a:r>
          </a:p>
        </p:txBody>
      </p:sp>
      <p:sp>
        <p:nvSpPr>
          <p:cNvPr id="59" name="TextBox 59"/>
          <p:cNvSpPr txBox="1"/>
          <p:nvPr/>
        </p:nvSpPr>
        <p:spPr>
          <a:xfrm>
            <a:off x="3736531" y="7040138"/>
            <a:ext cx="2616684" cy="843287"/>
          </a:xfrm>
          <a:prstGeom prst="rect">
            <a:avLst/>
          </a:prstGeom>
        </p:spPr>
        <p:txBody>
          <a:bodyPr lIns="0" tIns="0" rIns="0" bIns="0" rtlCol="0" anchor="t">
            <a:spAutoFit/>
          </a:bodyPr>
          <a:lstStyle/>
          <a:p>
            <a:pPr algn="l">
              <a:lnSpc>
                <a:spcPts val="3379"/>
              </a:lnSpc>
            </a:pPr>
            <a:r>
              <a:rPr lang="en-US" sz="2599">
                <a:solidFill>
                  <a:srgbClr val="FFFFFF"/>
                </a:solidFill>
                <a:latin typeface="Open Sauce"/>
                <a:ea typeface="Open Sauce"/>
                <a:cs typeface="Open Sauce"/>
                <a:sym typeface="Open Sauce"/>
              </a:rPr>
              <a:t>Constitutional reform</a:t>
            </a:r>
          </a:p>
        </p:txBody>
      </p:sp>
      <p:sp>
        <p:nvSpPr>
          <p:cNvPr id="60" name="TextBox 60"/>
          <p:cNvSpPr txBox="1"/>
          <p:nvPr/>
        </p:nvSpPr>
        <p:spPr>
          <a:xfrm>
            <a:off x="11968293" y="7040138"/>
            <a:ext cx="2616684" cy="843287"/>
          </a:xfrm>
          <a:prstGeom prst="rect">
            <a:avLst/>
          </a:prstGeom>
        </p:spPr>
        <p:txBody>
          <a:bodyPr lIns="0" tIns="0" rIns="0" bIns="0" rtlCol="0" anchor="t">
            <a:spAutoFit/>
          </a:bodyPr>
          <a:lstStyle/>
          <a:p>
            <a:pPr algn="r">
              <a:lnSpc>
                <a:spcPts val="3379"/>
              </a:lnSpc>
            </a:pPr>
            <a:r>
              <a:rPr lang="en-US" sz="2599">
                <a:solidFill>
                  <a:srgbClr val="FFFFFF"/>
                </a:solidFill>
                <a:latin typeface="Open Sauce"/>
                <a:ea typeface="Open Sauce"/>
                <a:cs typeface="Open Sauce"/>
                <a:sym typeface="Open Sauce"/>
              </a:rPr>
              <a:t>Police accountability</a:t>
            </a:r>
          </a:p>
        </p:txBody>
      </p:sp>
      <p:sp>
        <p:nvSpPr>
          <p:cNvPr id="61" name="TextBox 61"/>
          <p:cNvSpPr txBox="1"/>
          <p:nvPr/>
        </p:nvSpPr>
        <p:spPr>
          <a:xfrm>
            <a:off x="5735210" y="9498545"/>
            <a:ext cx="6817580" cy="291465"/>
          </a:xfrm>
          <a:prstGeom prst="rect">
            <a:avLst/>
          </a:prstGeom>
        </p:spPr>
        <p:txBody>
          <a:bodyPr lIns="0" tIns="0" rIns="0" bIns="0" rtlCol="0" anchor="t">
            <a:spAutoFit/>
          </a:bodyPr>
          <a:lstStyle/>
          <a:p>
            <a:pPr algn="ctr">
              <a:lnSpc>
                <a:spcPts val="2340"/>
              </a:lnSpc>
            </a:pPr>
            <a:r>
              <a:rPr lang="en-US" sz="1800">
                <a:solidFill>
                  <a:srgbClr val="1A1A1A"/>
                </a:solidFill>
                <a:latin typeface="Open Sauce"/>
                <a:ea typeface="Open Sauce"/>
                <a:cs typeface="Open Sauce"/>
                <a:sym typeface="Open Sauce"/>
              </a:rPr>
              <a:t>Dorea Hardy | POLS Y657 Comparative Politics | July 2026</a:t>
            </a:r>
          </a:p>
        </p:txBody>
      </p:sp>
      <p:sp>
        <p:nvSpPr>
          <p:cNvPr id="62" name="TextBox 62"/>
          <p:cNvSpPr txBox="1"/>
          <p:nvPr/>
        </p:nvSpPr>
        <p:spPr>
          <a:xfrm>
            <a:off x="4376135" y="1383589"/>
            <a:ext cx="9535730" cy="285750"/>
          </a:xfrm>
          <a:prstGeom prst="rect">
            <a:avLst/>
          </a:prstGeom>
        </p:spPr>
        <p:txBody>
          <a:bodyPr lIns="0" tIns="0" rIns="0" bIns="0" rtlCol="0" anchor="t">
            <a:spAutoFit/>
          </a:bodyPr>
          <a:lstStyle/>
          <a:p>
            <a:pPr algn="ctr">
              <a:lnSpc>
                <a:spcPts val="2279"/>
              </a:lnSpc>
            </a:pPr>
            <a:r>
              <a:rPr lang="en-US" sz="1899" b="1">
                <a:solidFill>
                  <a:srgbClr val="1A1A1A"/>
                </a:solidFill>
                <a:latin typeface="Montserrat Semi-Bold"/>
                <a:ea typeface="Montserrat Semi-Bold"/>
                <a:cs typeface="Montserrat Semi-Bold"/>
                <a:sym typeface="Montserrat Semi-Bold"/>
              </a:rPr>
              <a:t>Social Media, Inequality, and Civil Society Mobilization in Chile and Colombia</a:t>
            </a:r>
          </a:p>
        </p:txBody>
      </p:sp>
      <p:sp>
        <p:nvSpPr>
          <p:cNvPr id="63" name="TextBox 63"/>
          <p:cNvSpPr txBox="1"/>
          <p:nvPr/>
        </p:nvSpPr>
        <p:spPr>
          <a:xfrm>
            <a:off x="6633306" y="9837635"/>
            <a:ext cx="5260107" cy="268343"/>
          </a:xfrm>
          <a:prstGeom prst="rect">
            <a:avLst/>
          </a:prstGeom>
        </p:spPr>
        <p:txBody>
          <a:bodyPr wrap="square"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Cox, 2024; Atlantic Council, 2021; </a:t>
            </a:r>
            <a:r>
              <a:rPr lang="en-US" sz="1600" dirty="0" err="1">
                <a:solidFill>
                  <a:srgbClr val="000000"/>
                </a:solidFill>
                <a:latin typeface="Open Sauce"/>
                <a:ea typeface="Open Sauce"/>
                <a:cs typeface="Open Sauce"/>
                <a:sym typeface="Open Sauce"/>
              </a:rPr>
              <a:t>DFRLab</a:t>
            </a:r>
            <a:r>
              <a:rPr lang="en-US" sz="1600" dirty="0">
                <a:solidFill>
                  <a:srgbClr val="000000"/>
                </a:solidFill>
                <a:latin typeface="Open Sauce"/>
                <a:ea typeface="Open Sauce"/>
                <a:cs typeface="Open Sauce"/>
                <a:sym typeface="Open Sauce"/>
              </a:rPr>
              <a:t>,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rot="5400000">
            <a:off x="1460067" y="1733648"/>
            <a:ext cx="7331143" cy="7912303"/>
            <a:chOff x="0" y="0"/>
            <a:chExt cx="807950" cy="871999"/>
          </a:xfrm>
        </p:grpSpPr>
        <p:sp>
          <p:nvSpPr>
            <p:cNvPr id="4" name="Freeform 4"/>
            <p:cNvSpPr/>
            <p:nvPr/>
          </p:nvSpPr>
          <p:spPr>
            <a:xfrm>
              <a:off x="0" y="0"/>
              <a:ext cx="807950" cy="869137"/>
            </a:xfrm>
            <a:custGeom>
              <a:avLst/>
              <a:gdLst/>
              <a:ahLst/>
              <a:cxnLst/>
              <a:rect l="l" t="t" r="r" b="b"/>
              <a:pathLst>
                <a:path w="807950" h="869137">
                  <a:moveTo>
                    <a:pt x="807950" y="20626"/>
                  </a:moveTo>
                  <a:lnTo>
                    <a:pt x="807950" y="737073"/>
                  </a:lnTo>
                  <a:cubicBezTo>
                    <a:pt x="807950" y="749275"/>
                    <a:pt x="799845" y="759992"/>
                    <a:pt x="788104" y="763314"/>
                  </a:cubicBezTo>
                  <a:lnTo>
                    <a:pt x="423822" y="866383"/>
                  </a:lnTo>
                  <a:cubicBezTo>
                    <a:pt x="410845" y="870055"/>
                    <a:pt x="397105" y="870055"/>
                    <a:pt x="384129" y="866383"/>
                  </a:cubicBezTo>
                  <a:lnTo>
                    <a:pt x="19847" y="763314"/>
                  </a:lnTo>
                  <a:cubicBezTo>
                    <a:pt x="8105" y="759992"/>
                    <a:pt x="0" y="749275"/>
                    <a:pt x="0" y="737073"/>
                  </a:cubicBezTo>
                  <a:lnTo>
                    <a:pt x="0" y="20626"/>
                  </a:lnTo>
                  <a:cubicBezTo>
                    <a:pt x="0" y="9234"/>
                    <a:pt x="9234" y="0"/>
                    <a:pt x="20626" y="0"/>
                  </a:cubicBezTo>
                  <a:lnTo>
                    <a:pt x="787325" y="0"/>
                  </a:lnTo>
                  <a:cubicBezTo>
                    <a:pt x="798716" y="0"/>
                    <a:pt x="807950" y="9234"/>
                    <a:pt x="807950" y="20626"/>
                  </a:cubicBezTo>
                  <a:close/>
                </a:path>
              </a:pathLst>
            </a:custGeom>
            <a:solidFill>
              <a:srgbClr val="3A59D1"/>
            </a:solidFill>
          </p:spPr>
          <p:txBody>
            <a:bodyPr/>
            <a:lstStyle/>
            <a:p>
              <a:endParaRPr lang="en-US"/>
            </a:p>
          </p:txBody>
        </p:sp>
        <p:sp>
          <p:nvSpPr>
            <p:cNvPr id="5" name="TextBox 5"/>
            <p:cNvSpPr txBox="1"/>
            <p:nvPr/>
          </p:nvSpPr>
          <p:spPr>
            <a:xfrm>
              <a:off x="0" y="-9525"/>
              <a:ext cx="807950" cy="767224"/>
            </a:xfrm>
            <a:prstGeom prst="rect">
              <a:avLst/>
            </a:prstGeom>
          </p:spPr>
          <p:txBody>
            <a:bodyPr lIns="50800" tIns="50800" rIns="50800" bIns="50800" rtlCol="0" anchor="ctr"/>
            <a:lstStyle/>
            <a:p>
              <a:pPr algn="ctr">
                <a:lnSpc>
                  <a:spcPts val="2340"/>
                </a:lnSpc>
              </a:pPr>
              <a:endParaRPr/>
            </a:p>
          </p:txBody>
        </p:sp>
      </p:grpSp>
      <p:grpSp>
        <p:nvGrpSpPr>
          <p:cNvPr id="6" name="Group 6"/>
          <p:cNvGrpSpPr/>
          <p:nvPr/>
        </p:nvGrpSpPr>
        <p:grpSpPr>
          <a:xfrm rot="-5400000">
            <a:off x="9553939" y="1733648"/>
            <a:ext cx="7331143" cy="7912303"/>
            <a:chOff x="0" y="0"/>
            <a:chExt cx="807950" cy="871999"/>
          </a:xfrm>
        </p:grpSpPr>
        <p:sp>
          <p:nvSpPr>
            <p:cNvPr id="7" name="Freeform 7"/>
            <p:cNvSpPr/>
            <p:nvPr/>
          </p:nvSpPr>
          <p:spPr>
            <a:xfrm>
              <a:off x="0" y="0"/>
              <a:ext cx="807950" cy="869137"/>
            </a:xfrm>
            <a:custGeom>
              <a:avLst/>
              <a:gdLst/>
              <a:ahLst/>
              <a:cxnLst/>
              <a:rect l="l" t="t" r="r" b="b"/>
              <a:pathLst>
                <a:path w="807950" h="869137">
                  <a:moveTo>
                    <a:pt x="807950" y="20626"/>
                  </a:moveTo>
                  <a:lnTo>
                    <a:pt x="807950" y="737073"/>
                  </a:lnTo>
                  <a:cubicBezTo>
                    <a:pt x="807950" y="749275"/>
                    <a:pt x="799845" y="759992"/>
                    <a:pt x="788104" y="763314"/>
                  </a:cubicBezTo>
                  <a:lnTo>
                    <a:pt x="423822" y="866383"/>
                  </a:lnTo>
                  <a:cubicBezTo>
                    <a:pt x="410845" y="870055"/>
                    <a:pt x="397105" y="870055"/>
                    <a:pt x="384129" y="866383"/>
                  </a:cubicBezTo>
                  <a:lnTo>
                    <a:pt x="19847" y="763314"/>
                  </a:lnTo>
                  <a:cubicBezTo>
                    <a:pt x="8105" y="759992"/>
                    <a:pt x="0" y="749275"/>
                    <a:pt x="0" y="737073"/>
                  </a:cubicBezTo>
                  <a:lnTo>
                    <a:pt x="0" y="20626"/>
                  </a:lnTo>
                  <a:cubicBezTo>
                    <a:pt x="0" y="9234"/>
                    <a:pt x="9234" y="0"/>
                    <a:pt x="20626" y="0"/>
                  </a:cubicBezTo>
                  <a:lnTo>
                    <a:pt x="787325" y="0"/>
                  </a:lnTo>
                  <a:cubicBezTo>
                    <a:pt x="798716" y="0"/>
                    <a:pt x="807950" y="9234"/>
                    <a:pt x="807950" y="20626"/>
                  </a:cubicBezTo>
                  <a:close/>
                </a:path>
              </a:pathLst>
            </a:custGeom>
            <a:solidFill>
              <a:srgbClr val="3D90D7"/>
            </a:solidFill>
          </p:spPr>
          <p:txBody>
            <a:bodyPr/>
            <a:lstStyle/>
            <a:p>
              <a:endParaRPr lang="en-US"/>
            </a:p>
          </p:txBody>
        </p:sp>
        <p:sp>
          <p:nvSpPr>
            <p:cNvPr id="8" name="TextBox 8"/>
            <p:cNvSpPr txBox="1"/>
            <p:nvPr/>
          </p:nvSpPr>
          <p:spPr>
            <a:xfrm>
              <a:off x="0" y="-9525"/>
              <a:ext cx="807950" cy="767224"/>
            </a:xfrm>
            <a:prstGeom prst="rect">
              <a:avLst/>
            </a:prstGeom>
          </p:spPr>
          <p:txBody>
            <a:bodyPr lIns="50800" tIns="50800" rIns="50800" bIns="50800" rtlCol="0" anchor="ctr"/>
            <a:lstStyle/>
            <a:p>
              <a:pPr algn="ctr">
                <a:lnSpc>
                  <a:spcPts val="2340"/>
                </a:lnSpc>
              </a:pPr>
              <a:endParaRPr/>
            </a:p>
          </p:txBody>
        </p:sp>
      </p:grpSp>
      <p:sp>
        <p:nvSpPr>
          <p:cNvPr id="9" name="Freeform 9"/>
          <p:cNvSpPr/>
          <p:nvPr/>
        </p:nvSpPr>
        <p:spPr>
          <a:xfrm>
            <a:off x="7058065" y="3782083"/>
            <a:ext cx="2023726" cy="4194250"/>
          </a:xfrm>
          <a:custGeom>
            <a:avLst/>
            <a:gdLst/>
            <a:ahLst/>
            <a:cxnLst/>
            <a:rect l="l" t="t" r="r" b="b"/>
            <a:pathLst>
              <a:path w="2023726" h="4194250">
                <a:moveTo>
                  <a:pt x="0" y="0"/>
                </a:moveTo>
                <a:lnTo>
                  <a:pt x="2023726" y="0"/>
                </a:lnTo>
                <a:lnTo>
                  <a:pt x="2023726" y="4194250"/>
                </a:lnTo>
                <a:lnTo>
                  <a:pt x="0" y="4194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flipH="1">
            <a:off x="9263359" y="3782083"/>
            <a:ext cx="2023726" cy="4194250"/>
          </a:xfrm>
          <a:custGeom>
            <a:avLst/>
            <a:gdLst/>
            <a:ahLst/>
            <a:cxnLst/>
            <a:rect l="l" t="t" r="r" b="b"/>
            <a:pathLst>
              <a:path w="2023726" h="4194250">
                <a:moveTo>
                  <a:pt x="2023726" y="0"/>
                </a:moveTo>
                <a:lnTo>
                  <a:pt x="0" y="0"/>
                </a:lnTo>
                <a:lnTo>
                  <a:pt x="0" y="4194250"/>
                </a:lnTo>
                <a:lnTo>
                  <a:pt x="2023726" y="4194250"/>
                </a:lnTo>
                <a:lnTo>
                  <a:pt x="202372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7759557" y="4446928"/>
            <a:ext cx="3527528" cy="3527528"/>
          </a:xfrm>
          <a:custGeom>
            <a:avLst/>
            <a:gdLst/>
            <a:ahLst/>
            <a:cxnLst/>
            <a:rect l="l" t="t" r="r" b="b"/>
            <a:pathLst>
              <a:path w="3527528" h="3527528">
                <a:moveTo>
                  <a:pt x="0" y="0"/>
                </a:moveTo>
                <a:lnTo>
                  <a:pt x="3527528" y="0"/>
                </a:lnTo>
                <a:lnTo>
                  <a:pt x="3527528" y="3527528"/>
                </a:lnTo>
                <a:lnTo>
                  <a:pt x="0" y="3527528"/>
                </a:lnTo>
                <a:lnTo>
                  <a:pt x="0" y="0"/>
                </a:lnTo>
                <a:close/>
              </a:path>
            </a:pathLst>
          </a:custGeom>
          <a:blipFill>
            <a:blip>
              <a:alphaModFix amt="15000"/>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2" name="Group 12"/>
          <p:cNvGrpSpPr/>
          <p:nvPr/>
        </p:nvGrpSpPr>
        <p:grpSpPr>
          <a:xfrm>
            <a:off x="7779065" y="4464279"/>
            <a:ext cx="2829857" cy="282985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5" name="Group 15"/>
          <p:cNvGrpSpPr/>
          <p:nvPr/>
        </p:nvGrpSpPr>
        <p:grpSpPr>
          <a:xfrm>
            <a:off x="2689077" y="2593893"/>
            <a:ext cx="4099638" cy="698402"/>
            <a:chOff x="0" y="0"/>
            <a:chExt cx="2385580" cy="406400"/>
          </a:xfrm>
        </p:grpSpPr>
        <p:sp>
          <p:nvSpPr>
            <p:cNvPr id="16" name="Freeform 16"/>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17" name="TextBox 17"/>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18" name="Group 18"/>
          <p:cNvGrpSpPr/>
          <p:nvPr/>
        </p:nvGrpSpPr>
        <p:grpSpPr>
          <a:xfrm>
            <a:off x="11549194" y="2593846"/>
            <a:ext cx="4099638" cy="698448"/>
            <a:chOff x="0" y="0"/>
            <a:chExt cx="2385423" cy="406400"/>
          </a:xfrm>
        </p:grpSpPr>
        <p:sp>
          <p:nvSpPr>
            <p:cNvPr id="19" name="Freeform 19"/>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20" name="TextBox 20"/>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grpSp>
        <p:nvGrpSpPr>
          <p:cNvPr id="21" name="Group 21"/>
          <p:cNvGrpSpPr/>
          <p:nvPr/>
        </p:nvGrpSpPr>
        <p:grpSpPr>
          <a:xfrm>
            <a:off x="2689077" y="7621381"/>
            <a:ext cx="4621338" cy="824230"/>
            <a:chOff x="0" y="0"/>
            <a:chExt cx="6161784" cy="1098973"/>
          </a:xfrm>
        </p:grpSpPr>
        <p:grpSp>
          <p:nvGrpSpPr>
            <p:cNvPr id="22" name="Group 22"/>
            <p:cNvGrpSpPr/>
            <p:nvPr/>
          </p:nvGrpSpPr>
          <p:grpSpPr>
            <a:xfrm>
              <a:off x="0" y="41487"/>
              <a:ext cx="1016000" cy="101600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4" name="TextBox 2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5" name="Freeform 25"/>
            <p:cNvSpPr/>
            <p:nvPr/>
          </p:nvSpPr>
          <p:spPr>
            <a:xfrm>
              <a:off x="136853" y="178804"/>
              <a:ext cx="742293" cy="741365"/>
            </a:xfrm>
            <a:custGeom>
              <a:avLst/>
              <a:gdLst/>
              <a:ahLst/>
              <a:cxnLst/>
              <a:rect l="l" t="t" r="r" b="b"/>
              <a:pathLst>
                <a:path w="742293" h="741365">
                  <a:moveTo>
                    <a:pt x="0" y="0"/>
                  </a:moveTo>
                  <a:lnTo>
                    <a:pt x="742294" y="0"/>
                  </a:lnTo>
                  <a:lnTo>
                    <a:pt x="742294" y="741365"/>
                  </a:lnTo>
                  <a:lnTo>
                    <a:pt x="0" y="741365"/>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6" name="TextBox 26"/>
            <p:cNvSpPr txBox="1"/>
            <p:nvPr/>
          </p:nvSpPr>
          <p:spPr>
            <a:xfrm>
              <a:off x="1402693" y="-9525"/>
              <a:ext cx="4759091" cy="1108498"/>
            </a:xfrm>
            <a:prstGeom prst="rect">
              <a:avLst/>
            </a:prstGeom>
          </p:spPr>
          <p:txBody>
            <a:bodyPr lIns="0" tIns="0" rIns="0" bIns="0" rtlCol="0" anchor="t">
              <a:spAutoFit/>
            </a:bodyPr>
            <a:lstStyle/>
            <a:p>
              <a:pPr algn="l">
                <a:lnSpc>
                  <a:spcPts val="3380"/>
                </a:lnSpc>
              </a:pPr>
              <a:r>
                <a:rPr lang="en-US" sz="2600">
                  <a:solidFill>
                    <a:srgbClr val="FFFFFF"/>
                  </a:solidFill>
                  <a:latin typeface="Open Sauce"/>
                  <a:ea typeface="Open Sauce"/>
                  <a:cs typeface="Open Sauce"/>
                  <a:sym typeface="Open Sauce"/>
                </a:rPr>
                <a:t>Outcome: constitutional process</a:t>
              </a:r>
            </a:p>
          </p:txBody>
        </p:sp>
      </p:grpSp>
      <p:grpSp>
        <p:nvGrpSpPr>
          <p:cNvPr id="27" name="Group 27"/>
          <p:cNvGrpSpPr/>
          <p:nvPr/>
        </p:nvGrpSpPr>
        <p:grpSpPr>
          <a:xfrm>
            <a:off x="14870727" y="5994481"/>
            <a:ext cx="762000" cy="76200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0" name="Freeform 30"/>
          <p:cNvSpPr/>
          <p:nvPr/>
        </p:nvSpPr>
        <p:spPr>
          <a:xfrm>
            <a:off x="15010147" y="6134458"/>
            <a:ext cx="483159" cy="480140"/>
          </a:xfrm>
          <a:custGeom>
            <a:avLst/>
            <a:gdLst/>
            <a:ahLst/>
            <a:cxnLst/>
            <a:rect l="l" t="t" r="r" b="b"/>
            <a:pathLst>
              <a:path w="483159" h="480140">
                <a:moveTo>
                  <a:pt x="0" y="0"/>
                </a:moveTo>
                <a:lnTo>
                  <a:pt x="483160" y="0"/>
                </a:lnTo>
                <a:lnTo>
                  <a:pt x="483160" y="480140"/>
                </a:lnTo>
                <a:lnTo>
                  <a:pt x="0" y="480140"/>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31" name="TextBox 31"/>
          <p:cNvSpPr txBox="1"/>
          <p:nvPr/>
        </p:nvSpPr>
        <p:spPr>
          <a:xfrm>
            <a:off x="11549194" y="5945903"/>
            <a:ext cx="3035783" cy="833755"/>
          </a:xfrm>
          <a:prstGeom prst="rect">
            <a:avLst/>
          </a:prstGeom>
        </p:spPr>
        <p:txBody>
          <a:bodyPr lIns="0" tIns="0" rIns="0" bIns="0" rtlCol="0" anchor="t">
            <a:spAutoFit/>
          </a:bodyPr>
          <a:lstStyle/>
          <a:p>
            <a:pPr algn="r">
              <a:lnSpc>
                <a:spcPts val="3380"/>
              </a:lnSpc>
            </a:pPr>
            <a:r>
              <a:rPr lang="en-US" sz="2600">
                <a:solidFill>
                  <a:srgbClr val="FFFFFF"/>
                </a:solidFill>
                <a:latin typeface="Open Sauce"/>
                <a:ea typeface="Open Sauce"/>
                <a:cs typeface="Open Sauce"/>
                <a:sym typeface="Open Sauce"/>
              </a:rPr>
              <a:t>Broader grievance: inequality</a:t>
            </a:r>
          </a:p>
        </p:txBody>
      </p:sp>
      <p:grpSp>
        <p:nvGrpSpPr>
          <p:cNvPr id="32" name="Group 32"/>
          <p:cNvGrpSpPr/>
          <p:nvPr/>
        </p:nvGrpSpPr>
        <p:grpSpPr>
          <a:xfrm>
            <a:off x="2689077" y="4319397"/>
            <a:ext cx="3668704" cy="824103"/>
            <a:chOff x="0" y="0"/>
            <a:chExt cx="4891605" cy="1098804"/>
          </a:xfrm>
        </p:grpSpPr>
        <p:grpSp>
          <p:nvGrpSpPr>
            <p:cNvPr id="33" name="Group 33"/>
            <p:cNvGrpSpPr/>
            <p:nvPr/>
          </p:nvGrpSpPr>
          <p:grpSpPr>
            <a:xfrm>
              <a:off x="0" y="41402"/>
              <a:ext cx="1016000" cy="101600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5" name="TextBox 3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6" name="Freeform 36"/>
            <p:cNvSpPr/>
            <p:nvPr/>
          </p:nvSpPr>
          <p:spPr>
            <a:xfrm>
              <a:off x="185894" y="227296"/>
              <a:ext cx="644212" cy="644212"/>
            </a:xfrm>
            <a:custGeom>
              <a:avLst/>
              <a:gdLst/>
              <a:ahLst/>
              <a:cxnLst/>
              <a:rect l="l" t="t" r="r" b="b"/>
              <a:pathLst>
                <a:path w="644212" h="644212">
                  <a:moveTo>
                    <a:pt x="0" y="0"/>
                  </a:moveTo>
                  <a:lnTo>
                    <a:pt x="644212" y="0"/>
                  </a:lnTo>
                  <a:lnTo>
                    <a:pt x="644212" y="644212"/>
                  </a:lnTo>
                  <a:lnTo>
                    <a:pt x="0" y="64421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7" name="TextBox 37"/>
            <p:cNvSpPr txBox="1"/>
            <p:nvPr/>
          </p:nvSpPr>
          <p:spPr>
            <a:xfrm>
              <a:off x="1402693" y="-9525"/>
              <a:ext cx="3488912" cy="1108329"/>
            </a:xfrm>
            <a:prstGeom prst="rect">
              <a:avLst/>
            </a:prstGeom>
          </p:spPr>
          <p:txBody>
            <a:bodyPr lIns="0" tIns="0" rIns="0" bIns="0" rtlCol="0" anchor="t">
              <a:spAutoFit/>
            </a:bodyPr>
            <a:lstStyle/>
            <a:p>
              <a:pPr algn="l">
                <a:lnSpc>
                  <a:spcPts val="3393"/>
                </a:lnSpc>
              </a:pPr>
              <a:r>
                <a:rPr lang="en-US" sz="2610">
                  <a:solidFill>
                    <a:srgbClr val="FFFFFF"/>
                  </a:solidFill>
                  <a:latin typeface="Open Sauce"/>
                  <a:ea typeface="Open Sauce"/>
                  <a:cs typeface="Open Sauce"/>
                  <a:sym typeface="Open Sauce"/>
                </a:rPr>
                <a:t>Trigger:</a:t>
              </a:r>
            </a:p>
            <a:p>
              <a:pPr algn="l">
                <a:lnSpc>
                  <a:spcPts val="3393"/>
                </a:lnSpc>
              </a:pPr>
              <a:r>
                <a:rPr lang="en-US" sz="2610">
                  <a:solidFill>
                    <a:srgbClr val="FFFFFF"/>
                  </a:solidFill>
                  <a:latin typeface="Open Sauce"/>
                  <a:ea typeface="Open Sauce"/>
                  <a:cs typeface="Open Sauce"/>
                  <a:sym typeface="Open Sauce"/>
                </a:rPr>
                <a:t>metro fare hike</a:t>
              </a:r>
            </a:p>
          </p:txBody>
        </p:sp>
      </p:grpSp>
      <p:grpSp>
        <p:nvGrpSpPr>
          <p:cNvPr id="38" name="Group 38"/>
          <p:cNvGrpSpPr/>
          <p:nvPr/>
        </p:nvGrpSpPr>
        <p:grpSpPr>
          <a:xfrm>
            <a:off x="11968293" y="4317400"/>
            <a:ext cx="3664434" cy="824230"/>
            <a:chOff x="0" y="0"/>
            <a:chExt cx="4885912" cy="1098973"/>
          </a:xfrm>
        </p:grpSpPr>
        <p:grpSp>
          <p:nvGrpSpPr>
            <p:cNvPr id="39" name="Group 39"/>
            <p:cNvGrpSpPr/>
            <p:nvPr/>
          </p:nvGrpSpPr>
          <p:grpSpPr>
            <a:xfrm>
              <a:off x="3869912" y="44064"/>
              <a:ext cx="1016000" cy="1016000"/>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1" name="TextBox 41"/>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2" name="Freeform 42"/>
            <p:cNvSpPr/>
            <p:nvPr/>
          </p:nvSpPr>
          <p:spPr>
            <a:xfrm flipH="1">
              <a:off x="4055806" y="229958"/>
              <a:ext cx="644212" cy="644212"/>
            </a:xfrm>
            <a:custGeom>
              <a:avLst/>
              <a:gdLst/>
              <a:ahLst/>
              <a:cxnLst/>
              <a:rect l="l" t="t" r="r" b="b"/>
              <a:pathLst>
                <a:path w="644212" h="644212">
                  <a:moveTo>
                    <a:pt x="644212" y="0"/>
                  </a:moveTo>
                  <a:lnTo>
                    <a:pt x="0" y="0"/>
                  </a:lnTo>
                  <a:lnTo>
                    <a:pt x="0" y="644212"/>
                  </a:lnTo>
                  <a:lnTo>
                    <a:pt x="644212" y="644212"/>
                  </a:lnTo>
                  <a:lnTo>
                    <a:pt x="644212"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3" name="TextBox 43"/>
            <p:cNvSpPr txBox="1"/>
            <p:nvPr/>
          </p:nvSpPr>
          <p:spPr>
            <a:xfrm>
              <a:off x="0" y="-9525"/>
              <a:ext cx="3488912" cy="1108498"/>
            </a:xfrm>
            <a:prstGeom prst="rect">
              <a:avLst/>
            </a:prstGeom>
          </p:spPr>
          <p:txBody>
            <a:bodyPr lIns="0" tIns="0" rIns="0" bIns="0" rtlCol="0" anchor="t">
              <a:spAutoFit/>
            </a:bodyPr>
            <a:lstStyle/>
            <a:p>
              <a:pPr algn="r">
                <a:lnSpc>
                  <a:spcPts val="3380"/>
                </a:lnSpc>
              </a:pPr>
              <a:r>
                <a:rPr lang="en-US" sz="2600">
                  <a:solidFill>
                    <a:srgbClr val="FFFFFF"/>
                  </a:solidFill>
                  <a:latin typeface="Open Sauce"/>
                  <a:ea typeface="Open Sauce"/>
                  <a:cs typeface="Open Sauce"/>
                  <a:sym typeface="Open Sauce"/>
                </a:rPr>
                <a:t>Trigger:</a:t>
              </a:r>
            </a:p>
            <a:p>
              <a:pPr algn="r">
                <a:lnSpc>
                  <a:spcPts val="3380"/>
                </a:lnSpc>
              </a:pPr>
              <a:r>
                <a:rPr lang="en-US" sz="2600">
                  <a:solidFill>
                    <a:srgbClr val="FFFFFF"/>
                  </a:solidFill>
                  <a:latin typeface="Open Sauce"/>
                  <a:ea typeface="Open Sauce"/>
                  <a:cs typeface="Open Sauce"/>
                  <a:sym typeface="Open Sauce"/>
                </a:rPr>
                <a:t>tax reform</a:t>
              </a:r>
            </a:p>
          </p:txBody>
        </p:sp>
      </p:grpSp>
      <p:sp>
        <p:nvSpPr>
          <p:cNvPr id="44" name="TextBox 44"/>
          <p:cNvSpPr txBox="1"/>
          <p:nvPr/>
        </p:nvSpPr>
        <p:spPr>
          <a:xfrm>
            <a:off x="4376135" y="742950"/>
            <a:ext cx="9535730"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Why Compare Chile and Colombia?</a:t>
            </a:r>
          </a:p>
        </p:txBody>
      </p:sp>
      <p:sp>
        <p:nvSpPr>
          <p:cNvPr id="45" name="TextBox 45"/>
          <p:cNvSpPr txBox="1"/>
          <p:nvPr/>
        </p:nvSpPr>
        <p:spPr>
          <a:xfrm>
            <a:off x="7738716" y="5345808"/>
            <a:ext cx="2910555" cy="1076325"/>
          </a:xfrm>
          <a:prstGeom prst="rect">
            <a:avLst/>
          </a:prstGeom>
        </p:spPr>
        <p:txBody>
          <a:bodyPr lIns="0" tIns="0" rIns="0" bIns="0" rtlCol="0" anchor="t">
            <a:spAutoFit/>
          </a:bodyPr>
          <a:lstStyle/>
          <a:p>
            <a:pPr algn="ctr">
              <a:lnSpc>
                <a:spcPts val="2879"/>
              </a:lnSpc>
            </a:pPr>
            <a:r>
              <a:rPr lang="en-US" sz="2400" b="1">
                <a:solidFill>
                  <a:srgbClr val="1A1A1A"/>
                </a:solidFill>
                <a:latin typeface="Montserrat Semi-Bold"/>
                <a:ea typeface="Montserrat Semi-Bold"/>
                <a:cs typeface="Montserrat Semi-Bold"/>
                <a:sym typeface="Montserrat Semi-Bold"/>
              </a:rPr>
              <a:t>Social media → street mobilization</a:t>
            </a:r>
          </a:p>
        </p:txBody>
      </p:sp>
      <p:sp>
        <p:nvSpPr>
          <p:cNvPr id="46" name="TextBox 46"/>
          <p:cNvSpPr txBox="1"/>
          <p:nvPr/>
        </p:nvSpPr>
        <p:spPr>
          <a:xfrm>
            <a:off x="3070077" y="2790670"/>
            <a:ext cx="1822268" cy="304800"/>
          </a:xfrm>
          <a:prstGeom prst="rect">
            <a:avLst/>
          </a:prstGeom>
        </p:spPr>
        <p:txBody>
          <a:bodyPr lIns="0" tIns="0" rIns="0" bIns="0" rtlCol="0" anchor="t">
            <a:spAutoFit/>
          </a:bodyPr>
          <a:lstStyle/>
          <a:p>
            <a:pPr algn="l">
              <a:lnSpc>
                <a:spcPts val="2400"/>
              </a:lnSpc>
            </a:pPr>
            <a:r>
              <a:rPr lang="en-US" sz="2000" b="1">
                <a:solidFill>
                  <a:srgbClr val="3A59D1"/>
                </a:solidFill>
                <a:latin typeface="Montserrat Semi-Bold"/>
                <a:ea typeface="Montserrat Semi-Bold"/>
                <a:cs typeface="Montserrat Semi-Bold"/>
                <a:sym typeface="Montserrat Semi-Bold"/>
              </a:rPr>
              <a:t>Chile 2019</a:t>
            </a:r>
          </a:p>
        </p:txBody>
      </p:sp>
      <p:sp>
        <p:nvSpPr>
          <p:cNvPr id="47" name="TextBox 47"/>
          <p:cNvSpPr txBox="1"/>
          <p:nvPr/>
        </p:nvSpPr>
        <p:spPr>
          <a:xfrm>
            <a:off x="12843138" y="2790670"/>
            <a:ext cx="2519944" cy="304800"/>
          </a:xfrm>
          <a:prstGeom prst="rect">
            <a:avLst/>
          </a:prstGeom>
        </p:spPr>
        <p:txBody>
          <a:bodyPr lIns="0" tIns="0" rIns="0" bIns="0" rtlCol="0" anchor="t">
            <a:spAutoFit/>
          </a:bodyPr>
          <a:lstStyle/>
          <a:p>
            <a:pPr algn="r">
              <a:lnSpc>
                <a:spcPts val="2400"/>
              </a:lnSpc>
            </a:pPr>
            <a:r>
              <a:rPr lang="en-US" sz="2000" b="1">
                <a:solidFill>
                  <a:srgbClr val="3D90D7"/>
                </a:solidFill>
                <a:latin typeface="Montserrat Semi-Bold"/>
                <a:ea typeface="Montserrat Semi-Bold"/>
                <a:cs typeface="Montserrat Semi-Bold"/>
                <a:sym typeface="Montserrat Semi-Bold"/>
              </a:rPr>
              <a:t>Colombia 2021</a:t>
            </a:r>
          </a:p>
        </p:txBody>
      </p:sp>
      <p:sp>
        <p:nvSpPr>
          <p:cNvPr id="48" name="TextBox 48"/>
          <p:cNvSpPr txBox="1"/>
          <p:nvPr/>
        </p:nvSpPr>
        <p:spPr>
          <a:xfrm>
            <a:off x="4376135" y="1383589"/>
            <a:ext cx="9535730" cy="285750"/>
          </a:xfrm>
          <a:prstGeom prst="rect">
            <a:avLst/>
          </a:prstGeom>
        </p:spPr>
        <p:txBody>
          <a:bodyPr lIns="0" tIns="0" rIns="0" bIns="0" rtlCol="0" anchor="t">
            <a:spAutoFit/>
          </a:bodyPr>
          <a:lstStyle/>
          <a:p>
            <a:pPr algn="ctr">
              <a:lnSpc>
                <a:spcPts val="2279"/>
              </a:lnSpc>
            </a:pPr>
            <a:r>
              <a:rPr lang="en-US" sz="1899" b="1">
                <a:solidFill>
                  <a:srgbClr val="1A1A1A"/>
                </a:solidFill>
                <a:latin typeface="Montserrat Semi-Bold"/>
                <a:ea typeface="Montserrat Semi-Bold"/>
                <a:cs typeface="Montserrat Semi-Bold"/>
                <a:sym typeface="Montserrat Semi-Bold"/>
              </a:rPr>
              <a:t>Two protest waves. Similar grievances. Different outcomes.</a:t>
            </a:r>
          </a:p>
        </p:txBody>
      </p:sp>
      <p:sp>
        <p:nvSpPr>
          <p:cNvPr id="49" name="TextBox 49"/>
          <p:cNvSpPr txBox="1"/>
          <p:nvPr/>
        </p:nvSpPr>
        <p:spPr>
          <a:xfrm>
            <a:off x="6753075" y="9688746"/>
            <a:ext cx="5020568" cy="268343"/>
          </a:xfrm>
          <a:prstGeom prst="rect">
            <a:avLst/>
          </a:prstGeom>
        </p:spPr>
        <p:txBody>
          <a:bodyPr wrap="square"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Cox, 2024; Atlantic Council, 2021; Evers, 2013</a:t>
            </a:r>
          </a:p>
        </p:txBody>
      </p:sp>
      <p:sp>
        <p:nvSpPr>
          <p:cNvPr id="50" name="TextBox 50"/>
          <p:cNvSpPr txBox="1"/>
          <p:nvPr/>
        </p:nvSpPr>
        <p:spPr>
          <a:xfrm>
            <a:off x="3741097" y="5960800"/>
            <a:ext cx="3135993" cy="833755"/>
          </a:xfrm>
          <a:prstGeom prst="rect">
            <a:avLst/>
          </a:prstGeom>
        </p:spPr>
        <p:txBody>
          <a:bodyPr lIns="0" tIns="0" rIns="0" bIns="0" rtlCol="0" anchor="t">
            <a:spAutoFit/>
          </a:bodyPr>
          <a:lstStyle/>
          <a:p>
            <a:pPr algn="l">
              <a:lnSpc>
                <a:spcPts val="3380"/>
              </a:lnSpc>
            </a:pPr>
            <a:r>
              <a:rPr lang="en-US" sz="2600">
                <a:solidFill>
                  <a:srgbClr val="FFFFFF"/>
                </a:solidFill>
                <a:latin typeface="Open Sauce"/>
                <a:ea typeface="Open Sauce"/>
                <a:cs typeface="Open Sauce"/>
                <a:sym typeface="Open Sauce"/>
              </a:rPr>
              <a:t>Broader grievance: inequality</a:t>
            </a:r>
          </a:p>
        </p:txBody>
      </p:sp>
      <p:grpSp>
        <p:nvGrpSpPr>
          <p:cNvPr id="51" name="Group 51"/>
          <p:cNvGrpSpPr/>
          <p:nvPr/>
        </p:nvGrpSpPr>
        <p:grpSpPr>
          <a:xfrm>
            <a:off x="2689077" y="6001440"/>
            <a:ext cx="762000" cy="762000"/>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3" name="TextBox 5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4" name="Freeform 54"/>
          <p:cNvSpPr/>
          <p:nvPr/>
        </p:nvSpPr>
        <p:spPr>
          <a:xfrm>
            <a:off x="2828498" y="6142371"/>
            <a:ext cx="483159" cy="480140"/>
          </a:xfrm>
          <a:custGeom>
            <a:avLst/>
            <a:gdLst/>
            <a:ahLst/>
            <a:cxnLst/>
            <a:rect l="l" t="t" r="r" b="b"/>
            <a:pathLst>
              <a:path w="483159" h="480140">
                <a:moveTo>
                  <a:pt x="0" y="0"/>
                </a:moveTo>
                <a:lnTo>
                  <a:pt x="483159" y="0"/>
                </a:lnTo>
                <a:lnTo>
                  <a:pt x="483159" y="480139"/>
                </a:lnTo>
                <a:lnTo>
                  <a:pt x="0" y="480139"/>
                </a:lnTo>
                <a:lnTo>
                  <a:pt x="0" y="0"/>
                </a:lnTo>
                <a:close/>
              </a:path>
            </a:pathLst>
          </a:custGeom>
          <a:blipFill>
            <a:blip>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grpSp>
        <p:nvGrpSpPr>
          <p:cNvPr id="55" name="Group 55"/>
          <p:cNvGrpSpPr/>
          <p:nvPr/>
        </p:nvGrpSpPr>
        <p:grpSpPr>
          <a:xfrm>
            <a:off x="11287085" y="7593456"/>
            <a:ext cx="4361747" cy="852155"/>
            <a:chOff x="0" y="0"/>
            <a:chExt cx="5815663" cy="1136206"/>
          </a:xfrm>
        </p:grpSpPr>
        <p:sp>
          <p:nvSpPr>
            <p:cNvPr id="56" name="TextBox 56"/>
            <p:cNvSpPr txBox="1"/>
            <p:nvPr/>
          </p:nvSpPr>
          <p:spPr>
            <a:xfrm>
              <a:off x="0" y="27708"/>
              <a:ext cx="4397189" cy="1108498"/>
            </a:xfrm>
            <a:prstGeom prst="rect">
              <a:avLst/>
            </a:prstGeom>
          </p:spPr>
          <p:txBody>
            <a:bodyPr lIns="0" tIns="0" rIns="0" bIns="0" rtlCol="0" anchor="t">
              <a:spAutoFit/>
            </a:bodyPr>
            <a:lstStyle/>
            <a:p>
              <a:pPr algn="r">
                <a:lnSpc>
                  <a:spcPts val="3380"/>
                </a:lnSpc>
              </a:pPr>
              <a:r>
                <a:rPr lang="en-US" sz="2600">
                  <a:solidFill>
                    <a:srgbClr val="FFFFFF"/>
                  </a:solidFill>
                  <a:latin typeface="Open Sauce"/>
                  <a:ea typeface="Open Sauce"/>
                  <a:cs typeface="Open Sauce"/>
                  <a:sym typeface="Open Sauce"/>
                </a:rPr>
                <a:t>Outcome:</a:t>
              </a:r>
            </a:p>
            <a:p>
              <a:pPr algn="r">
                <a:lnSpc>
                  <a:spcPts val="3380"/>
                </a:lnSpc>
              </a:pPr>
              <a:r>
                <a:rPr lang="en-US" sz="2600">
                  <a:solidFill>
                    <a:srgbClr val="FFFFFF"/>
                  </a:solidFill>
                  <a:latin typeface="Open Sauce"/>
                  <a:ea typeface="Open Sauce"/>
                  <a:cs typeface="Open Sauce"/>
                  <a:sym typeface="Open Sauce"/>
                </a:rPr>
                <a:t>limited reforms</a:t>
              </a:r>
            </a:p>
          </p:txBody>
        </p:sp>
        <p:grpSp>
          <p:nvGrpSpPr>
            <p:cNvPr id="57" name="Group 57"/>
            <p:cNvGrpSpPr/>
            <p:nvPr/>
          </p:nvGrpSpPr>
          <p:grpSpPr>
            <a:xfrm>
              <a:off x="4799663" y="0"/>
              <a:ext cx="1016000" cy="1016000"/>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9" name="TextBox 5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60" name="Freeform 60"/>
            <p:cNvSpPr/>
            <p:nvPr/>
          </p:nvSpPr>
          <p:spPr>
            <a:xfrm>
              <a:off x="4936516" y="137317"/>
              <a:ext cx="742293" cy="741365"/>
            </a:xfrm>
            <a:custGeom>
              <a:avLst/>
              <a:gdLst/>
              <a:ahLst/>
              <a:cxnLst/>
              <a:rect l="l" t="t" r="r" b="b"/>
              <a:pathLst>
                <a:path w="742293" h="741365">
                  <a:moveTo>
                    <a:pt x="0" y="0"/>
                  </a:moveTo>
                  <a:lnTo>
                    <a:pt x="742293" y="0"/>
                  </a:lnTo>
                  <a:lnTo>
                    <a:pt x="742293" y="741366"/>
                  </a:lnTo>
                  <a:lnTo>
                    <a:pt x="0" y="741366"/>
                  </a:lnTo>
                  <a:lnTo>
                    <a:pt x="0" y="0"/>
                  </a:lnTo>
                  <a:close/>
                </a:path>
              </a:pathLst>
            </a:custGeom>
            <a:blipFill>
              <a:blip>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979028" y="3308902"/>
            <a:ext cx="2389543" cy="4952420"/>
          </a:xfrm>
          <a:custGeom>
            <a:avLst/>
            <a:gdLst/>
            <a:ahLst/>
            <a:cxnLst/>
            <a:rect l="l" t="t" r="r" b="b"/>
            <a:pathLst>
              <a:path w="2389543" h="4952420">
                <a:moveTo>
                  <a:pt x="0" y="0"/>
                </a:moveTo>
                <a:lnTo>
                  <a:pt x="2389543" y="0"/>
                </a:lnTo>
                <a:lnTo>
                  <a:pt x="2389543" y="4952420"/>
                </a:lnTo>
                <a:lnTo>
                  <a:pt x="0" y="49524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6182733" y="3308902"/>
            <a:ext cx="2389543" cy="4952420"/>
          </a:xfrm>
          <a:custGeom>
            <a:avLst/>
            <a:gdLst/>
            <a:ahLst/>
            <a:cxnLst/>
            <a:rect l="l" t="t" r="r" b="b"/>
            <a:pathLst>
              <a:path w="2389543" h="4952420">
                <a:moveTo>
                  <a:pt x="2389542" y="0"/>
                </a:moveTo>
                <a:lnTo>
                  <a:pt x="0" y="0"/>
                </a:lnTo>
                <a:lnTo>
                  <a:pt x="0" y="4952420"/>
                </a:lnTo>
                <a:lnTo>
                  <a:pt x="2389542" y="4952420"/>
                </a:lnTo>
                <a:lnTo>
                  <a:pt x="238954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5325483" y="3658103"/>
            <a:ext cx="600169" cy="4031719"/>
          </a:xfrm>
          <a:custGeom>
            <a:avLst/>
            <a:gdLst/>
            <a:ahLst/>
            <a:cxnLst/>
            <a:rect l="l" t="t" r="r" b="b"/>
            <a:pathLst>
              <a:path w="600169" h="4031719">
                <a:moveTo>
                  <a:pt x="285750" y="0"/>
                </a:moveTo>
                <a:lnTo>
                  <a:pt x="442960" y="0"/>
                </a:lnTo>
                <a:cubicBezTo>
                  <a:pt x="529784" y="0"/>
                  <a:pt x="600169" y="70385"/>
                  <a:pt x="600169" y="157209"/>
                </a:cubicBezTo>
                <a:lnTo>
                  <a:pt x="600169" y="418147"/>
                </a:lnTo>
                <a:cubicBezTo>
                  <a:pt x="600169" y="544399"/>
                  <a:pt x="497822" y="646747"/>
                  <a:pt x="371569" y="646747"/>
                </a:cubicBezTo>
                <a:lnTo>
                  <a:pt x="228600" y="646747"/>
                </a:lnTo>
                <a:cubicBezTo>
                  <a:pt x="102348" y="646747"/>
                  <a:pt x="0" y="749094"/>
                  <a:pt x="0" y="875347"/>
                </a:cubicBezTo>
                <a:lnTo>
                  <a:pt x="0" y="4031719"/>
                </a:lnTo>
              </a:path>
            </a:pathLst>
          </a:custGeom>
          <a:ln w="38100" cap="flat">
            <a:solidFill>
              <a:srgbClr val="1A1A1A"/>
            </a:solidFill>
            <a:prstDash val="sysDash"/>
            <a:headEnd type="none" w="sm" len="sm"/>
            <a:tailEnd type="none" w="sm" len="sm"/>
          </a:ln>
        </p:spPr>
        <p:txBody>
          <a:bodyPr/>
          <a:lstStyle/>
          <a:p>
            <a:endParaRPr lang="en-US"/>
          </a:p>
        </p:txBody>
      </p:sp>
      <p:sp>
        <p:nvSpPr>
          <p:cNvPr id="6" name="Freeform 6"/>
          <p:cNvSpPr/>
          <p:nvPr/>
        </p:nvSpPr>
        <p:spPr>
          <a:xfrm>
            <a:off x="11640241" y="3724710"/>
            <a:ext cx="585580" cy="3965112"/>
          </a:xfrm>
          <a:custGeom>
            <a:avLst/>
            <a:gdLst/>
            <a:ahLst/>
            <a:cxnLst/>
            <a:rect l="l" t="t" r="r" b="b"/>
            <a:pathLst>
              <a:path w="585580" h="3965112">
                <a:moveTo>
                  <a:pt x="306170" y="0"/>
                </a:moveTo>
                <a:lnTo>
                  <a:pt x="153086" y="0"/>
                </a:lnTo>
                <a:cubicBezTo>
                  <a:pt x="68539" y="0"/>
                  <a:pt x="0" y="68539"/>
                  <a:pt x="0" y="153085"/>
                </a:cubicBezTo>
                <a:lnTo>
                  <a:pt x="0" y="351540"/>
                </a:lnTo>
                <a:cubicBezTo>
                  <a:pt x="0" y="477792"/>
                  <a:pt x="102348" y="580140"/>
                  <a:pt x="228600" y="580140"/>
                </a:cubicBezTo>
                <a:lnTo>
                  <a:pt x="356980" y="580140"/>
                </a:lnTo>
                <a:cubicBezTo>
                  <a:pt x="483232" y="580140"/>
                  <a:pt x="585580" y="682487"/>
                  <a:pt x="585580" y="808740"/>
                </a:cubicBezTo>
                <a:lnTo>
                  <a:pt x="585580" y="3965112"/>
                </a:lnTo>
              </a:path>
            </a:pathLst>
          </a:custGeom>
          <a:ln w="38100" cap="flat">
            <a:solidFill>
              <a:srgbClr val="1A1A1A"/>
            </a:solidFill>
            <a:prstDash val="sysDash"/>
            <a:headEnd type="none" w="sm" len="sm"/>
            <a:tailEnd type="none" w="sm" len="sm"/>
          </a:ln>
        </p:spPr>
        <p:txBody>
          <a:bodyPr/>
          <a:lstStyle/>
          <a:p>
            <a:endParaRPr lang="en-US"/>
          </a:p>
        </p:txBody>
      </p:sp>
      <p:grpSp>
        <p:nvGrpSpPr>
          <p:cNvPr id="7" name="Group 7"/>
          <p:cNvGrpSpPr/>
          <p:nvPr/>
        </p:nvGrpSpPr>
        <p:grpSpPr>
          <a:xfrm rot="-10800000">
            <a:off x="1480966" y="3308902"/>
            <a:ext cx="4128100" cy="706105"/>
            <a:chOff x="0" y="0"/>
            <a:chExt cx="2450185" cy="419100"/>
          </a:xfrm>
        </p:grpSpPr>
        <p:sp>
          <p:nvSpPr>
            <p:cNvPr id="8" name="Freeform 8"/>
            <p:cNvSpPr/>
            <p:nvPr/>
          </p:nvSpPr>
          <p:spPr>
            <a:xfrm>
              <a:off x="0" y="0"/>
              <a:ext cx="2450185" cy="419100"/>
            </a:xfrm>
            <a:custGeom>
              <a:avLst/>
              <a:gdLst/>
              <a:ahLst/>
              <a:cxnLst/>
              <a:rect l="l" t="t" r="r" b="b"/>
              <a:pathLst>
                <a:path w="2450185" h="419100">
                  <a:moveTo>
                    <a:pt x="0" y="0"/>
                  </a:moveTo>
                  <a:lnTo>
                    <a:pt x="2195466" y="0"/>
                  </a:lnTo>
                  <a:cubicBezTo>
                    <a:pt x="2355254" y="0"/>
                    <a:pt x="2450185" y="93819"/>
                    <a:pt x="2450185" y="209550"/>
                  </a:cubicBezTo>
                  <a:cubicBezTo>
                    <a:pt x="2450185" y="325281"/>
                    <a:pt x="2355254" y="419100"/>
                    <a:pt x="2195466" y="419100"/>
                  </a:cubicBezTo>
                  <a:lnTo>
                    <a:pt x="0" y="419100"/>
                  </a:lnTo>
                  <a:lnTo>
                    <a:pt x="0" y="0"/>
                  </a:lnTo>
                  <a:close/>
                </a:path>
              </a:pathLst>
            </a:custGeom>
            <a:solidFill>
              <a:srgbClr val="3A59D1"/>
            </a:solidFill>
          </p:spPr>
          <p:txBody>
            <a:bodyPr/>
            <a:lstStyle/>
            <a:p>
              <a:endParaRPr lang="en-US"/>
            </a:p>
          </p:txBody>
        </p:sp>
        <p:sp>
          <p:nvSpPr>
            <p:cNvPr id="9" name="TextBox 9"/>
            <p:cNvSpPr txBox="1"/>
            <p:nvPr/>
          </p:nvSpPr>
          <p:spPr>
            <a:xfrm>
              <a:off x="25400" y="-19050"/>
              <a:ext cx="2221585" cy="438150"/>
            </a:xfrm>
            <a:prstGeom prst="rect">
              <a:avLst/>
            </a:prstGeom>
          </p:spPr>
          <p:txBody>
            <a:bodyPr lIns="50800" tIns="50800" rIns="50800" bIns="50800" rtlCol="0" anchor="ctr"/>
            <a:lstStyle/>
            <a:p>
              <a:pPr algn="ctr">
                <a:lnSpc>
                  <a:spcPts val="2340"/>
                </a:lnSpc>
              </a:pPr>
              <a:endParaRPr/>
            </a:p>
          </p:txBody>
        </p:sp>
      </p:grpSp>
      <p:grpSp>
        <p:nvGrpSpPr>
          <p:cNvPr id="10" name="Group 10"/>
          <p:cNvGrpSpPr/>
          <p:nvPr/>
        </p:nvGrpSpPr>
        <p:grpSpPr>
          <a:xfrm>
            <a:off x="11946411" y="3308902"/>
            <a:ext cx="4125933" cy="698448"/>
            <a:chOff x="0" y="0"/>
            <a:chExt cx="2475745" cy="419100"/>
          </a:xfrm>
        </p:grpSpPr>
        <p:sp>
          <p:nvSpPr>
            <p:cNvPr id="11" name="Freeform 11"/>
            <p:cNvSpPr/>
            <p:nvPr/>
          </p:nvSpPr>
          <p:spPr>
            <a:xfrm>
              <a:off x="0" y="0"/>
              <a:ext cx="2475745" cy="419100"/>
            </a:xfrm>
            <a:custGeom>
              <a:avLst/>
              <a:gdLst/>
              <a:ahLst/>
              <a:cxnLst/>
              <a:rect l="l" t="t" r="r" b="b"/>
              <a:pathLst>
                <a:path w="2475745" h="419100">
                  <a:moveTo>
                    <a:pt x="0" y="0"/>
                  </a:moveTo>
                  <a:lnTo>
                    <a:pt x="2220434" y="0"/>
                  </a:lnTo>
                  <a:cubicBezTo>
                    <a:pt x="2380814" y="0"/>
                    <a:pt x="2475745" y="93819"/>
                    <a:pt x="2475745" y="209550"/>
                  </a:cubicBezTo>
                  <a:cubicBezTo>
                    <a:pt x="2475745" y="325281"/>
                    <a:pt x="2380814" y="419100"/>
                    <a:pt x="2220434" y="419100"/>
                  </a:cubicBezTo>
                  <a:lnTo>
                    <a:pt x="0" y="419100"/>
                  </a:lnTo>
                  <a:lnTo>
                    <a:pt x="0" y="0"/>
                  </a:lnTo>
                  <a:close/>
                </a:path>
              </a:pathLst>
            </a:custGeom>
            <a:solidFill>
              <a:srgbClr val="3D90D7"/>
            </a:solidFill>
          </p:spPr>
          <p:txBody>
            <a:bodyPr/>
            <a:lstStyle/>
            <a:p>
              <a:endParaRPr lang="en-US"/>
            </a:p>
          </p:txBody>
        </p:sp>
        <p:sp>
          <p:nvSpPr>
            <p:cNvPr id="12" name="TextBox 12"/>
            <p:cNvSpPr txBox="1"/>
            <p:nvPr/>
          </p:nvSpPr>
          <p:spPr>
            <a:xfrm>
              <a:off x="25400" y="-19050"/>
              <a:ext cx="2247145" cy="438150"/>
            </a:xfrm>
            <a:prstGeom prst="rect">
              <a:avLst/>
            </a:prstGeom>
          </p:spPr>
          <p:txBody>
            <a:bodyPr lIns="50800" tIns="50800" rIns="50800" bIns="50800" rtlCol="0" anchor="ctr"/>
            <a:lstStyle/>
            <a:p>
              <a:pPr algn="ctr">
                <a:lnSpc>
                  <a:spcPts val="2340"/>
                </a:lnSpc>
              </a:pPr>
              <a:endParaRPr/>
            </a:p>
          </p:txBody>
        </p:sp>
      </p:grpSp>
      <p:sp>
        <p:nvSpPr>
          <p:cNvPr id="13" name="Freeform 13"/>
          <p:cNvSpPr/>
          <p:nvPr/>
        </p:nvSpPr>
        <p:spPr>
          <a:xfrm>
            <a:off x="8141881" y="2677362"/>
            <a:ext cx="1609437" cy="1609437"/>
          </a:xfrm>
          <a:custGeom>
            <a:avLst/>
            <a:gdLst/>
            <a:ahLst/>
            <a:cxnLst/>
            <a:rect l="l" t="t" r="r" b="b"/>
            <a:pathLst>
              <a:path w="1609437" h="1609437">
                <a:moveTo>
                  <a:pt x="0" y="0"/>
                </a:moveTo>
                <a:lnTo>
                  <a:pt x="1609438" y="0"/>
                </a:lnTo>
                <a:lnTo>
                  <a:pt x="1609438" y="1609437"/>
                </a:lnTo>
                <a:lnTo>
                  <a:pt x="0" y="1609437"/>
                </a:lnTo>
                <a:lnTo>
                  <a:pt x="0" y="0"/>
                </a:lnTo>
                <a:close/>
              </a:path>
            </a:pathLst>
          </a:custGeom>
          <a:blipFill>
            <a:blip>
              <a:alphaModFix amt="15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14" name="Group 14"/>
          <p:cNvGrpSpPr/>
          <p:nvPr/>
        </p:nvGrpSpPr>
        <p:grpSpPr>
          <a:xfrm>
            <a:off x="7803133" y="2047722"/>
            <a:ext cx="1959627" cy="1873902"/>
            <a:chOff x="0" y="0"/>
            <a:chExt cx="2612837" cy="2498537"/>
          </a:xfrm>
        </p:grpSpPr>
        <p:grpSp>
          <p:nvGrpSpPr>
            <p:cNvPr id="15" name="Group 15"/>
            <p:cNvGrpSpPr/>
            <p:nvPr/>
          </p:nvGrpSpPr>
          <p:grpSpPr>
            <a:xfrm>
              <a:off x="0" y="0"/>
              <a:ext cx="2612837" cy="2498537"/>
              <a:chOff x="0" y="0"/>
              <a:chExt cx="812800" cy="777244"/>
            </a:xfrm>
          </p:grpSpPr>
          <p:sp>
            <p:nvSpPr>
              <p:cNvPr id="16" name="Freeform 16"/>
              <p:cNvSpPr/>
              <p:nvPr/>
            </p:nvSpPr>
            <p:spPr>
              <a:xfrm>
                <a:off x="0" y="0"/>
                <a:ext cx="812800" cy="777244"/>
              </a:xfrm>
              <a:custGeom>
                <a:avLst/>
                <a:gdLst/>
                <a:ahLst/>
                <a:cxnLst/>
                <a:rect l="l" t="t" r="r" b="b"/>
                <a:pathLst>
                  <a:path w="812800" h="777244">
                    <a:moveTo>
                      <a:pt x="406400" y="0"/>
                    </a:moveTo>
                    <a:cubicBezTo>
                      <a:pt x="181951" y="0"/>
                      <a:pt x="0" y="173992"/>
                      <a:pt x="0" y="388622"/>
                    </a:cubicBezTo>
                    <a:cubicBezTo>
                      <a:pt x="0" y="603252"/>
                      <a:pt x="181951" y="777244"/>
                      <a:pt x="406400" y="777244"/>
                    </a:cubicBezTo>
                    <a:cubicBezTo>
                      <a:pt x="630849" y="777244"/>
                      <a:pt x="812800" y="603252"/>
                      <a:pt x="812800" y="388622"/>
                    </a:cubicBezTo>
                    <a:cubicBezTo>
                      <a:pt x="812800" y="173992"/>
                      <a:pt x="630849" y="0"/>
                      <a:pt x="406400" y="0"/>
                    </a:cubicBezTo>
                    <a:close/>
                  </a:path>
                </a:pathLst>
              </a:custGeom>
              <a:solidFill>
                <a:srgbClr val="FFFFFF"/>
              </a:solidFill>
            </p:spPr>
            <p:txBody>
              <a:bodyPr/>
              <a:lstStyle/>
              <a:p>
                <a:endParaRPr lang="en-US"/>
              </a:p>
            </p:txBody>
          </p:sp>
          <p:sp>
            <p:nvSpPr>
              <p:cNvPr id="17" name="TextBox 17"/>
              <p:cNvSpPr txBox="1"/>
              <p:nvPr/>
            </p:nvSpPr>
            <p:spPr>
              <a:xfrm>
                <a:off x="76200" y="53817"/>
                <a:ext cx="660400" cy="650560"/>
              </a:xfrm>
              <a:prstGeom prst="rect">
                <a:avLst/>
              </a:prstGeom>
            </p:spPr>
            <p:txBody>
              <a:bodyPr lIns="50800" tIns="50800" rIns="50800" bIns="50800" rtlCol="0" anchor="ctr"/>
              <a:lstStyle/>
              <a:p>
                <a:pPr algn="ctr">
                  <a:lnSpc>
                    <a:spcPts val="2340"/>
                  </a:lnSpc>
                </a:pPr>
                <a:endParaRPr/>
              </a:p>
            </p:txBody>
          </p:sp>
        </p:grpSp>
        <p:sp>
          <p:nvSpPr>
            <p:cNvPr id="18" name="TextBox 18"/>
            <p:cNvSpPr txBox="1"/>
            <p:nvPr/>
          </p:nvSpPr>
          <p:spPr>
            <a:xfrm>
              <a:off x="139690" y="582518"/>
              <a:ext cx="2333456" cy="1333500"/>
            </a:xfrm>
            <a:prstGeom prst="rect">
              <a:avLst/>
            </a:prstGeom>
          </p:spPr>
          <p:txBody>
            <a:bodyPr lIns="0" tIns="0" rIns="0" bIns="0" rtlCol="0" anchor="t">
              <a:spAutoFit/>
            </a:bodyPr>
            <a:lstStyle/>
            <a:p>
              <a:pPr algn="ctr">
                <a:lnSpc>
                  <a:spcPts val="2640"/>
                </a:lnSpc>
              </a:pPr>
              <a:r>
                <a:rPr lang="en-US" sz="2200" b="1">
                  <a:solidFill>
                    <a:srgbClr val="1A1A1A"/>
                  </a:solidFill>
                  <a:latin typeface="Montserrat Semi-Bold"/>
                  <a:ea typeface="Montserrat Semi-Bold"/>
                  <a:cs typeface="Montserrat Semi-Bold"/>
                  <a:sym typeface="Montserrat Semi-Bold"/>
                </a:rPr>
                <a:t>It’s not 30 pesos, it’s 30 years.</a:t>
              </a:r>
            </a:p>
          </p:txBody>
        </p:sp>
      </p:grpSp>
      <p:grpSp>
        <p:nvGrpSpPr>
          <p:cNvPr id="19" name="Group 19"/>
          <p:cNvGrpSpPr/>
          <p:nvPr/>
        </p:nvGrpSpPr>
        <p:grpSpPr>
          <a:xfrm>
            <a:off x="1480966" y="4573937"/>
            <a:ext cx="4200834" cy="712634"/>
            <a:chOff x="0" y="0"/>
            <a:chExt cx="5601112" cy="950179"/>
          </a:xfrm>
        </p:grpSpPr>
        <p:grpSp>
          <p:nvGrpSpPr>
            <p:cNvPr id="20" name="Group 20"/>
            <p:cNvGrpSpPr/>
            <p:nvPr/>
          </p:nvGrpSpPr>
          <p:grpSpPr>
            <a:xfrm>
              <a:off x="4650933" y="0"/>
              <a:ext cx="950179" cy="950179"/>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2" name="TextBox 22"/>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3" name="Freeform 23"/>
            <p:cNvSpPr/>
            <p:nvPr/>
          </p:nvSpPr>
          <p:spPr>
            <a:xfrm>
              <a:off x="4854280" y="157262"/>
              <a:ext cx="543485" cy="635655"/>
            </a:xfrm>
            <a:custGeom>
              <a:avLst/>
              <a:gdLst/>
              <a:ahLst/>
              <a:cxnLst/>
              <a:rect l="l" t="t" r="r" b="b"/>
              <a:pathLst>
                <a:path w="543485" h="635655">
                  <a:moveTo>
                    <a:pt x="0" y="0"/>
                  </a:moveTo>
                  <a:lnTo>
                    <a:pt x="543485" y="0"/>
                  </a:lnTo>
                  <a:lnTo>
                    <a:pt x="543485" y="635655"/>
                  </a:lnTo>
                  <a:lnTo>
                    <a:pt x="0" y="63565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TextBox 24"/>
            <p:cNvSpPr txBox="1"/>
            <p:nvPr/>
          </p:nvSpPr>
          <p:spPr>
            <a:xfrm>
              <a:off x="0" y="237388"/>
              <a:ext cx="4488647"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Metro fare increase</a:t>
              </a:r>
            </a:p>
          </p:txBody>
        </p:sp>
      </p:grpSp>
      <p:grpSp>
        <p:nvGrpSpPr>
          <p:cNvPr id="25" name="Group 25"/>
          <p:cNvGrpSpPr/>
          <p:nvPr/>
        </p:nvGrpSpPr>
        <p:grpSpPr>
          <a:xfrm>
            <a:off x="1480966" y="6024882"/>
            <a:ext cx="4198667" cy="712634"/>
            <a:chOff x="0" y="0"/>
            <a:chExt cx="5598223" cy="950179"/>
          </a:xfrm>
        </p:grpSpPr>
        <p:grpSp>
          <p:nvGrpSpPr>
            <p:cNvPr id="26" name="Group 26"/>
            <p:cNvGrpSpPr/>
            <p:nvPr/>
          </p:nvGrpSpPr>
          <p:grpSpPr>
            <a:xfrm>
              <a:off x="4648044" y="0"/>
              <a:ext cx="950179" cy="95017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8" name="TextBox 28"/>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9" name="Freeform 29"/>
            <p:cNvSpPr/>
            <p:nvPr/>
          </p:nvSpPr>
          <p:spPr>
            <a:xfrm>
              <a:off x="4745022" y="94089"/>
              <a:ext cx="759111" cy="759111"/>
            </a:xfrm>
            <a:custGeom>
              <a:avLst/>
              <a:gdLst/>
              <a:ahLst/>
              <a:cxnLst/>
              <a:rect l="l" t="t" r="r" b="b"/>
              <a:pathLst>
                <a:path w="759111" h="759111">
                  <a:moveTo>
                    <a:pt x="0" y="0"/>
                  </a:moveTo>
                  <a:lnTo>
                    <a:pt x="759111" y="0"/>
                  </a:lnTo>
                  <a:lnTo>
                    <a:pt x="759111" y="759111"/>
                  </a:lnTo>
                  <a:lnTo>
                    <a:pt x="0" y="7591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0" name="TextBox 30"/>
            <p:cNvSpPr txBox="1"/>
            <p:nvPr/>
          </p:nvSpPr>
          <p:spPr>
            <a:xfrm>
              <a:off x="0" y="237388"/>
              <a:ext cx="4488647"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Student fare evasions</a:t>
              </a:r>
            </a:p>
          </p:txBody>
        </p:sp>
      </p:grpSp>
      <p:grpSp>
        <p:nvGrpSpPr>
          <p:cNvPr id="31" name="Group 31"/>
          <p:cNvGrpSpPr/>
          <p:nvPr/>
        </p:nvGrpSpPr>
        <p:grpSpPr>
          <a:xfrm>
            <a:off x="1789413" y="7475827"/>
            <a:ext cx="3890220" cy="712634"/>
            <a:chOff x="0" y="0"/>
            <a:chExt cx="5186960" cy="950179"/>
          </a:xfrm>
        </p:grpSpPr>
        <p:grpSp>
          <p:nvGrpSpPr>
            <p:cNvPr id="32" name="Group 32"/>
            <p:cNvGrpSpPr/>
            <p:nvPr/>
          </p:nvGrpSpPr>
          <p:grpSpPr>
            <a:xfrm>
              <a:off x="4236781" y="0"/>
              <a:ext cx="950179" cy="950179"/>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4" name="TextBox 3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5" name="Freeform 35"/>
            <p:cNvSpPr/>
            <p:nvPr/>
          </p:nvSpPr>
          <p:spPr>
            <a:xfrm>
              <a:off x="4395257" y="201221"/>
              <a:ext cx="627449" cy="541959"/>
            </a:xfrm>
            <a:custGeom>
              <a:avLst/>
              <a:gdLst/>
              <a:ahLst/>
              <a:cxnLst/>
              <a:rect l="l" t="t" r="r" b="b"/>
              <a:pathLst>
                <a:path w="627449" h="541959">
                  <a:moveTo>
                    <a:pt x="0" y="0"/>
                  </a:moveTo>
                  <a:lnTo>
                    <a:pt x="627449" y="0"/>
                  </a:lnTo>
                  <a:lnTo>
                    <a:pt x="627449" y="541959"/>
                  </a:lnTo>
                  <a:lnTo>
                    <a:pt x="0" y="5419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6" name="TextBox 36"/>
            <p:cNvSpPr txBox="1"/>
            <p:nvPr/>
          </p:nvSpPr>
          <p:spPr>
            <a:xfrm>
              <a:off x="0" y="237388"/>
              <a:ext cx="4077384"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Santiago protests</a:t>
              </a:r>
            </a:p>
          </p:txBody>
        </p:sp>
      </p:grpSp>
      <p:grpSp>
        <p:nvGrpSpPr>
          <p:cNvPr id="37" name="Group 37"/>
          <p:cNvGrpSpPr/>
          <p:nvPr/>
        </p:nvGrpSpPr>
        <p:grpSpPr>
          <a:xfrm>
            <a:off x="11868421" y="4701546"/>
            <a:ext cx="4938613" cy="714801"/>
            <a:chOff x="0" y="0"/>
            <a:chExt cx="6584818" cy="953068"/>
          </a:xfrm>
        </p:grpSpPr>
        <p:grpSp>
          <p:nvGrpSpPr>
            <p:cNvPr id="38" name="Group 38"/>
            <p:cNvGrpSpPr/>
            <p:nvPr/>
          </p:nvGrpSpPr>
          <p:grpSpPr>
            <a:xfrm>
              <a:off x="0" y="0"/>
              <a:ext cx="953068" cy="953068"/>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0" name="TextBox 4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1" name="Freeform 41"/>
            <p:cNvSpPr/>
            <p:nvPr/>
          </p:nvSpPr>
          <p:spPr>
            <a:xfrm>
              <a:off x="124596" y="142376"/>
              <a:ext cx="703876" cy="703876"/>
            </a:xfrm>
            <a:custGeom>
              <a:avLst/>
              <a:gdLst/>
              <a:ahLst/>
              <a:cxnLst/>
              <a:rect l="l" t="t" r="r" b="b"/>
              <a:pathLst>
                <a:path w="703876" h="703876">
                  <a:moveTo>
                    <a:pt x="0" y="0"/>
                  </a:moveTo>
                  <a:lnTo>
                    <a:pt x="703876" y="0"/>
                  </a:lnTo>
                  <a:lnTo>
                    <a:pt x="703876" y="703876"/>
                  </a:lnTo>
                  <a:lnTo>
                    <a:pt x="0" y="70387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2" name="TextBox 42"/>
            <p:cNvSpPr txBox="1"/>
            <p:nvPr/>
          </p:nvSpPr>
          <p:spPr>
            <a:xfrm>
              <a:off x="1111534" y="238832"/>
              <a:ext cx="5473284"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Reduce inequality</a:t>
              </a:r>
            </a:p>
          </p:txBody>
        </p:sp>
      </p:grpSp>
      <p:grpSp>
        <p:nvGrpSpPr>
          <p:cNvPr id="43" name="Group 43"/>
          <p:cNvGrpSpPr/>
          <p:nvPr/>
        </p:nvGrpSpPr>
        <p:grpSpPr>
          <a:xfrm>
            <a:off x="11868421" y="7483869"/>
            <a:ext cx="714801" cy="714801"/>
            <a:chOff x="0" y="0"/>
            <a:chExt cx="953068" cy="953068"/>
          </a:xfrm>
        </p:grpSpPr>
        <p:grpSp>
          <p:nvGrpSpPr>
            <p:cNvPr id="44" name="Group 44"/>
            <p:cNvGrpSpPr/>
            <p:nvPr/>
          </p:nvGrpSpPr>
          <p:grpSpPr>
            <a:xfrm>
              <a:off x="0" y="0"/>
              <a:ext cx="953068" cy="953068"/>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6" name="TextBox 4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7" name="Freeform 47"/>
            <p:cNvSpPr/>
            <p:nvPr/>
          </p:nvSpPr>
          <p:spPr>
            <a:xfrm>
              <a:off x="160993" y="95534"/>
              <a:ext cx="631082" cy="756920"/>
            </a:xfrm>
            <a:custGeom>
              <a:avLst/>
              <a:gdLst/>
              <a:ahLst/>
              <a:cxnLst/>
              <a:rect l="l" t="t" r="r" b="b"/>
              <a:pathLst>
                <a:path w="631082" h="756920">
                  <a:moveTo>
                    <a:pt x="0" y="0"/>
                  </a:moveTo>
                  <a:lnTo>
                    <a:pt x="631082" y="0"/>
                  </a:lnTo>
                  <a:lnTo>
                    <a:pt x="631082" y="756920"/>
                  </a:lnTo>
                  <a:lnTo>
                    <a:pt x="0" y="75692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sp>
        <p:nvSpPr>
          <p:cNvPr id="48" name="TextBox 48"/>
          <p:cNvSpPr txBox="1"/>
          <p:nvPr/>
        </p:nvSpPr>
        <p:spPr>
          <a:xfrm>
            <a:off x="4376135" y="742950"/>
            <a:ext cx="9535730"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Chile 2019: From Fare Hike to Reform</a:t>
            </a:r>
          </a:p>
        </p:txBody>
      </p:sp>
      <p:sp>
        <p:nvSpPr>
          <p:cNvPr id="49" name="TextBox 49"/>
          <p:cNvSpPr txBox="1"/>
          <p:nvPr/>
        </p:nvSpPr>
        <p:spPr>
          <a:xfrm>
            <a:off x="12702071" y="7456777"/>
            <a:ext cx="3200493" cy="732790"/>
          </a:xfrm>
          <a:prstGeom prst="rect">
            <a:avLst/>
          </a:prstGeom>
        </p:spPr>
        <p:txBody>
          <a:bodyPr lIns="0" tIns="0" rIns="0" bIns="0" rtlCol="0" anchor="t">
            <a:spAutoFit/>
          </a:bodyPr>
          <a:lstStyle/>
          <a:p>
            <a:pPr algn="l">
              <a:lnSpc>
                <a:spcPts val="2989"/>
              </a:lnSpc>
            </a:pPr>
            <a:r>
              <a:rPr lang="en-US" sz="2299">
                <a:solidFill>
                  <a:srgbClr val="737373"/>
                </a:solidFill>
                <a:latin typeface="Open Sauce"/>
                <a:ea typeface="Open Sauce"/>
                <a:cs typeface="Open Sauce"/>
                <a:sym typeface="Open Sauce"/>
              </a:rPr>
              <a:t>Replace Pinochet-era constitution</a:t>
            </a:r>
          </a:p>
        </p:txBody>
      </p:sp>
      <p:grpSp>
        <p:nvGrpSpPr>
          <p:cNvPr id="50" name="Group 50"/>
          <p:cNvGrpSpPr/>
          <p:nvPr/>
        </p:nvGrpSpPr>
        <p:grpSpPr>
          <a:xfrm>
            <a:off x="11868421" y="6088686"/>
            <a:ext cx="4205111" cy="714801"/>
            <a:chOff x="0" y="0"/>
            <a:chExt cx="5606814" cy="953068"/>
          </a:xfrm>
        </p:grpSpPr>
        <p:grpSp>
          <p:nvGrpSpPr>
            <p:cNvPr id="51" name="Group 51"/>
            <p:cNvGrpSpPr/>
            <p:nvPr/>
          </p:nvGrpSpPr>
          <p:grpSpPr>
            <a:xfrm>
              <a:off x="0" y="0"/>
              <a:ext cx="953068" cy="953068"/>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53" name="TextBox 5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4" name="Freeform 54"/>
            <p:cNvSpPr/>
            <p:nvPr/>
          </p:nvSpPr>
          <p:spPr>
            <a:xfrm>
              <a:off x="121207" y="152298"/>
              <a:ext cx="710653" cy="648471"/>
            </a:xfrm>
            <a:custGeom>
              <a:avLst/>
              <a:gdLst/>
              <a:ahLst/>
              <a:cxnLst/>
              <a:rect l="l" t="t" r="r" b="b"/>
              <a:pathLst>
                <a:path w="710653" h="648471">
                  <a:moveTo>
                    <a:pt x="0" y="0"/>
                  </a:moveTo>
                  <a:lnTo>
                    <a:pt x="710653" y="0"/>
                  </a:lnTo>
                  <a:lnTo>
                    <a:pt x="710653" y="648471"/>
                  </a:lnTo>
                  <a:lnTo>
                    <a:pt x="0" y="64847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55" name="TextBox 55"/>
            <p:cNvSpPr txBox="1"/>
            <p:nvPr/>
          </p:nvSpPr>
          <p:spPr>
            <a:xfrm>
              <a:off x="1118168" y="238832"/>
              <a:ext cx="4488647"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Improve public services</a:t>
              </a:r>
            </a:p>
          </p:txBody>
        </p:sp>
      </p:grpSp>
      <p:sp>
        <p:nvSpPr>
          <p:cNvPr id="56" name="TextBox 56"/>
          <p:cNvSpPr txBox="1"/>
          <p:nvPr/>
        </p:nvSpPr>
        <p:spPr>
          <a:xfrm>
            <a:off x="1791580" y="3505680"/>
            <a:ext cx="3440302" cy="304800"/>
          </a:xfrm>
          <a:prstGeom prst="rect">
            <a:avLst/>
          </a:prstGeom>
        </p:spPr>
        <p:txBody>
          <a:bodyPr lIns="0" tIns="0" rIns="0" bIns="0" rtlCol="0" anchor="t">
            <a:spAutoFit/>
          </a:bodyPr>
          <a:lstStyle/>
          <a:p>
            <a:pPr algn="r">
              <a:lnSpc>
                <a:spcPts val="2400"/>
              </a:lnSpc>
            </a:pPr>
            <a:r>
              <a:rPr lang="en-US" sz="2000" b="1">
                <a:solidFill>
                  <a:srgbClr val="FFFFFF"/>
                </a:solidFill>
                <a:latin typeface="Montserrat Semi-Bold"/>
                <a:ea typeface="Montserrat Semi-Bold"/>
                <a:cs typeface="Montserrat Semi-Bold"/>
                <a:sym typeface="Montserrat Semi-Bold"/>
              </a:rPr>
              <a:t>Immediate Trigger</a:t>
            </a:r>
          </a:p>
        </p:txBody>
      </p:sp>
      <p:sp>
        <p:nvSpPr>
          <p:cNvPr id="57" name="TextBox 57"/>
          <p:cNvSpPr txBox="1"/>
          <p:nvPr/>
        </p:nvSpPr>
        <p:spPr>
          <a:xfrm>
            <a:off x="12321695" y="3505726"/>
            <a:ext cx="3337743" cy="304800"/>
          </a:xfrm>
          <a:prstGeom prst="rect">
            <a:avLst/>
          </a:prstGeom>
        </p:spPr>
        <p:txBody>
          <a:bodyPr lIns="0" tIns="0" rIns="0" bIns="0" rtlCol="0" anchor="t">
            <a:spAutoFit/>
          </a:bodyPr>
          <a:lstStyle/>
          <a:p>
            <a:pPr algn="l">
              <a:lnSpc>
                <a:spcPts val="2400"/>
              </a:lnSpc>
            </a:pPr>
            <a:r>
              <a:rPr lang="en-US" sz="2000" b="1">
                <a:solidFill>
                  <a:srgbClr val="FFFFFF"/>
                </a:solidFill>
                <a:latin typeface="Montserrat Semi-Bold"/>
                <a:ea typeface="Montserrat Semi-Bold"/>
                <a:cs typeface="Montserrat Semi-Bold"/>
                <a:sym typeface="Montserrat Semi-Bold"/>
              </a:rPr>
              <a:t>Broader Goals</a:t>
            </a:r>
          </a:p>
        </p:txBody>
      </p:sp>
      <p:sp>
        <p:nvSpPr>
          <p:cNvPr id="58" name="TextBox 58"/>
          <p:cNvSpPr txBox="1"/>
          <p:nvPr/>
        </p:nvSpPr>
        <p:spPr>
          <a:xfrm>
            <a:off x="5934786" y="9703602"/>
            <a:ext cx="5696322"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Cox, 2024; Méndez et al., 2020; The Guardian, 2019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8979028" y="3308902"/>
            <a:ext cx="2389543" cy="4952420"/>
          </a:xfrm>
          <a:custGeom>
            <a:avLst/>
            <a:gdLst/>
            <a:ahLst/>
            <a:cxnLst/>
            <a:rect l="l" t="t" r="r" b="b"/>
            <a:pathLst>
              <a:path w="2389543" h="4952420">
                <a:moveTo>
                  <a:pt x="0" y="0"/>
                </a:moveTo>
                <a:lnTo>
                  <a:pt x="2389543" y="0"/>
                </a:lnTo>
                <a:lnTo>
                  <a:pt x="2389543" y="4952420"/>
                </a:lnTo>
                <a:lnTo>
                  <a:pt x="0" y="49524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6182733" y="3308902"/>
            <a:ext cx="2389543" cy="4952420"/>
          </a:xfrm>
          <a:custGeom>
            <a:avLst/>
            <a:gdLst/>
            <a:ahLst/>
            <a:cxnLst/>
            <a:rect l="l" t="t" r="r" b="b"/>
            <a:pathLst>
              <a:path w="2389543" h="4952420">
                <a:moveTo>
                  <a:pt x="2389542" y="0"/>
                </a:moveTo>
                <a:lnTo>
                  <a:pt x="0" y="0"/>
                </a:lnTo>
                <a:lnTo>
                  <a:pt x="0" y="4952420"/>
                </a:lnTo>
                <a:lnTo>
                  <a:pt x="2389542" y="4952420"/>
                </a:lnTo>
                <a:lnTo>
                  <a:pt x="238954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5325483" y="3658103"/>
            <a:ext cx="600169" cy="4031719"/>
          </a:xfrm>
          <a:custGeom>
            <a:avLst/>
            <a:gdLst/>
            <a:ahLst/>
            <a:cxnLst/>
            <a:rect l="l" t="t" r="r" b="b"/>
            <a:pathLst>
              <a:path w="600169" h="4031719">
                <a:moveTo>
                  <a:pt x="285750" y="0"/>
                </a:moveTo>
                <a:lnTo>
                  <a:pt x="442960" y="0"/>
                </a:lnTo>
                <a:cubicBezTo>
                  <a:pt x="529784" y="0"/>
                  <a:pt x="600169" y="70385"/>
                  <a:pt x="600169" y="157209"/>
                </a:cubicBezTo>
                <a:lnTo>
                  <a:pt x="600169" y="418147"/>
                </a:lnTo>
                <a:cubicBezTo>
                  <a:pt x="600169" y="544399"/>
                  <a:pt x="497822" y="646747"/>
                  <a:pt x="371569" y="646747"/>
                </a:cubicBezTo>
                <a:lnTo>
                  <a:pt x="228600" y="646747"/>
                </a:lnTo>
                <a:cubicBezTo>
                  <a:pt x="102348" y="646747"/>
                  <a:pt x="0" y="749094"/>
                  <a:pt x="0" y="875347"/>
                </a:cubicBezTo>
                <a:lnTo>
                  <a:pt x="0" y="4031719"/>
                </a:lnTo>
              </a:path>
            </a:pathLst>
          </a:custGeom>
          <a:ln w="38100" cap="flat">
            <a:solidFill>
              <a:srgbClr val="1A1A1A"/>
            </a:solidFill>
            <a:prstDash val="sysDash"/>
            <a:headEnd type="none" w="sm" len="sm"/>
            <a:tailEnd type="none" w="sm" len="sm"/>
          </a:ln>
        </p:spPr>
        <p:txBody>
          <a:bodyPr/>
          <a:lstStyle/>
          <a:p>
            <a:endParaRPr lang="en-US"/>
          </a:p>
        </p:txBody>
      </p:sp>
      <p:sp>
        <p:nvSpPr>
          <p:cNvPr id="6" name="Freeform 6"/>
          <p:cNvSpPr/>
          <p:nvPr/>
        </p:nvSpPr>
        <p:spPr>
          <a:xfrm>
            <a:off x="11640241" y="3724710"/>
            <a:ext cx="585580" cy="3965112"/>
          </a:xfrm>
          <a:custGeom>
            <a:avLst/>
            <a:gdLst/>
            <a:ahLst/>
            <a:cxnLst/>
            <a:rect l="l" t="t" r="r" b="b"/>
            <a:pathLst>
              <a:path w="585580" h="3965112">
                <a:moveTo>
                  <a:pt x="306170" y="0"/>
                </a:moveTo>
                <a:lnTo>
                  <a:pt x="153086" y="0"/>
                </a:lnTo>
                <a:cubicBezTo>
                  <a:pt x="68539" y="0"/>
                  <a:pt x="0" y="68539"/>
                  <a:pt x="0" y="153085"/>
                </a:cubicBezTo>
                <a:lnTo>
                  <a:pt x="0" y="351540"/>
                </a:lnTo>
                <a:cubicBezTo>
                  <a:pt x="0" y="477792"/>
                  <a:pt x="102348" y="580140"/>
                  <a:pt x="228600" y="580140"/>
                </a:cubicBezTo>
                <a:lnTo>
                  <a:pt x="356980" y="580140"/>
                </a:lnTo>
                <a:cubicBezTo>
                  <a:pt x="483232" y="580140"/>
                  <a:pt x="585580" y="682487"/>
                  <a:pt x="585580" y="808740"/>
                </a:cubicBezTo>
                <a:lnTo>
                  <a:pt x="585580" y="3965112"/>
                </a:lnTo>
              </a:path>
            </a:pathLst>
          </a:custGeom>
          <a:ln w="38100" cap="flat">
            <a:solidFill>
              <a:srgbClr val="1A1A1A"/>
            </a:solidFill>
            <a:prstDash val="sysDash"/>
            <a:headEnd type="none" w="sm" len="sm"/>
            <a:tailEnd type="none" w="sm" len="sm"/>
          </a:ln>
        </p:spPr>
        <p:txBody>
          <a:bodyPr/>
          <a:lstStyle/>
          <a:p>
            <a:endParaRPr lang="en-US"/>
          </a:p>
        </p:txBody>
      </p:sp>
      <p:grpSp>
        <p:nvGrpSpPr>
          <p:cNvPr id="7" name="Group 7"/>
          <p:cNvGrpSpPr/>
          <p:nvPr/>
        </p:nvGrpSpPr>
        <p:grpSpPr>
          <a:xfrm rot="-10800000">
            <a:off x="1480966" y="3308902"/>
            <a:ext cx="4128100" cy="706105"/>
            <a:chOff x="0" y="0"/>
            <a:chExt cx="2450185" cy="419100"/>
          </a:xfrm>
        </p:grpSpPr>
        <p:sp>
          <p:nvSpPr>
            <p:cNvPr id="8" name="Freeform 8"/>
            <p:cNvSpPr/>
            <p:nvPr/>
          </p:nvSpPr>
          <p:spPr>
            <a:xfrm>
              <a:off x="0" y="0"/>
              <a:ext cx="2450185" cy="419100"/>
            </a:xfrm>
            <a:custGeom>
              <a:avLst/>
              <a:gdLst/>
              <a:ahLst/>
              <a:cxnLst/>
              <a:rect l="l" t="t" r="r" b="b"/>
              <a:pathLst>
                <a:path w="2450185" h="419100">
                  <a:moveTo>
                    <a:pt x="0" y="0"/>
                  </a:moveTo>
                  <a:lnTo>
                    <a:pt x="2195466" y="0"/>
                  </a:lnTo>
                  <a:cubicBezTo>
                    <a:pt x="2355254" y="0"/>
                    <a:pt x="2450185" y="93819"/>
                    <a:pt x="2450185" y="209550"/>
                  </a:cubicBezTo>
                  <a:cubicBezTo>
                    <a:pt x="2450185" y="325281"/>
                    <a:pt x="2355254" y="419100"/>
                    <a:pt x="2195466" y="419100"/>
                  </a:cubicBezTo>
                  <a:lnTo>
                    <a:pt x="0" y="419100"/>
                  </a:lnTo>
                  <a:lnTo>
                    <a:pt x="0" y="0"/>
                  </a:lnTo>
                  <a:close/>
                </a:path>
              </a:pathLst>
            </a:custGeom>
            <a:solidFill>
              <a:srgbClr val="3A59D1"/>
            </a:solidFill>
          </p:spPr>
          <p:txBody>
            <a:bodyPr/>
            <a:lstStyle/>
            <a:p>
              <a:endParaRPr lang="en-US"/>
            </a:p>
          </p:txBody>
        </p:sp>
        <p:sp>
          <p:nvSpPr>
            <p:cNvPr id="9" name="TextBox 9"/>
            <p:cNvSpPr txBox="1"/>
            <p:nvPr/>
          </p:nvSpPr>
          <p:spPr>
            <a:xfrm>
              <a:off x="25400" y="-19050"/>
              <a:ext cx="2221585" cy="438150"/>
            </a:xfrm>
            <a:prstGeom prst="rect">
              <a:avLst/>
            </a:prstGeom>
          </p:spPr>
          <p:txBody>
            <a:bodyPr lIns="50800" tIns="50800" rIns="50800" bIns="50800" rtlCol="0" anchor="ctr"/>
            <a:lstStyle/>
            <a:p>
              <a:pPr algn="ctr">
                <a:lnSpc>
                  <a:spcPts val="2340"/>
                </a:lnSpc>
              </a:pPr>
              <a:endParaRPr/>
            </a:p>
          </p:txBody>
        </p:sp>
      </p:grpSp>
      <p:grpSp>
        <p:nvGrpSpPr>
          <p:cNvPr id="10" name="Group 10"/>
          <p:cNvGrpSpPr/>
          <p:nvPr/>
        </p:nvGrpSpPr>
        <p:grpSpPr>
          <a:xfrm>
            <a:off x="11946411" y="3308902"/>
            <a:ext cx="4125933" cy="698448"/>
            <a:chOff x="0" y="0"/>
            <a:chExt cx="2475745" cy="419100"/>
          </a:xfrm>
        </p:grpSpPr>
        <p:sp>
          <p:nvSpPr>
            <p:cNvPr id="11" name="Freeform 11"/>
            <p:cNvSpPr/>
            <p:nvPr/>
          </p:nvSpPr>
          <p:spPr>
            <a:xfrm>
              <a:off x="0" y="0"/>
              <a:ext cx="2475745" cy="419100"/>
            </a:xfrm>
            <a:custGeom>
              <a:avLst/>
              <a:gdLst/>
              <a:ahLst/>
              <a:cxnLst/>
              <a:rect l="l" t="t" r="r" b="b"/>
              <a:pathLst>
                <a:path w="2475745" h="419100">
                  <a:moveTo>
                    <a:pt x="0" y="0"/>
                  </a:moveTo>
                  <a:lnTo>
                    <a:pt x="2220434" y="0"/>
                  </a:lnTo>
                  <a:cubicBezTo>
                    <a:pt x="2380814" y="0"/>
                    <a:pt x="2475745" y="93819"/>
                    <a:pt x="2475745" y="209550"/>
                  </a:cubicBezTo>
                  <a:cubicBezTo>
                    <a:pt x="2475745" y="325281"/>
                    <a:pt x="2380814" y="419100"/>
                    <a:pt x="2220434" y="419100"/>
                  </a:cubicBezTo>
                  <a:lnTo>
                    <a:pt x="0" y="419100"/>
                  </a:lnTo>
                  <a:lnTo>
                    <a:pt x="0" y="0"/>
                  </a:lnTo>
                  <a:close/>
                </a:path>
              </a:pathLst>
            </a:custGeom>
            <a:solidFill>
              <a:srgbClr val="3D90D7"/>
            </a:solidFill>
          </p:spPr>
          <p:txBody>
            <a:bodyPr/>
            <a:lstStyle/>
            <a:p>
              <a:endParaRPr lang="en-US"/>
            </a:p>
          </p:txBody>
        </p:sp>
        <p:sp>
          <p:nvSpPr>
            <p:cNvPr id="12" name="TextBox 12"/>
            <p:cNvSpPr txBox="1"/>
            <p:nvPr/>
          </p:nvSpPr>
          <p:spPr>
            <a:xfrm>
              <a:off x="25400" y="-19050"/>
              <a:ext cx="2247145" cy="438150"/>
            </a:xfrm>
            <a:prstGeom prst="rect">
              <a:avLst/>
            </a:prstGeom>
          </p:spPr>
          <p:txBody>
            <a:bodyPr lIns="50800" tIns="50800" rIns="50800" bIns="50800" rtlCol="0" anchor="ctr"/>
            <a:lstStyle/>
            <a:p>
              <a:pPr algn="ctr">
                <a:lnSpc>
                  <a:spcPts val="2340"/>
                </a:lnSpc>
              </a:pPr>
              <a:endParaRPr/>
            </a:p>
          </p:txBody>
        </p:sp>
      </p:grpSp>
      <p:sp>
        <p:nvSpPr>
          <p:cNvPr id="13" name="Freeform 13"/>
          <p:cNvSpPr/>
          <p:nvPr/>
        </p:nvSpPr>
        <p:spPr>
          <a:xfrm>
            <a:off x="8141881" y="2677362"/>
            <a:ext cx="1609437" cy="1609437"/>
          </a:xfrm>
          <a:custGeom>
            <a:avLst/>
            <a:gdLst/>
            <a:ahLst/>
            <a:cxnLst/>
            <a:rect l="l" t="t" r="r" b="b"/>
            <a:pathLst>
              <a:path w="1609437" h="1609437">
                <a:moveTo>
                  <a:pt x="0" y="0"/>
                </a:moveTo>
                <a:lnTo>
                  <a:pt x="1609438" y="0"/>
                </a:lnTo>
                <a:lnTo>
                  <a:pt x="1609438" y="1609437"/>
                </a:lnTo>
                <a:lnTo>
                  <a:pt x="0" y="1609437"/>
                </a:lnTo>
                <a:lnTo>
                  <a:pt x="0" y="0"/>
                </a:lnTo>
                <a:close/>
              </a:path>
            </a:pathLst>
          </a:custGeom>
          <a:blipFill>
            <a:blip>
              <a:alphaModFix amt="15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14" name="Group 14"/>
          <p:cNvGrpSpPr/>
          <p:nvPr/>
        </p:nvGrpSpPr>
        <p:grpSpPr>
          <a:xfrm>
            <a:off x="7803133" y="2047722"/>
            <a:ext cx="1959627" cy="1873902"/>
            <a:chOff x="0" y="0"/>
            <a:chExt cx="812800" cy="777244"/>
          </a:xfrm>
        </p:grpSpPr>
        <p:sp>
          <p:nvSpPr>
            <p:cNvPr id="15" name="Freeform 15"/>
            <p:cNvSpPr/>
            <p:nvPr/>
          </p:nvSpPr>
          <p:spPr>
            <a:xfrm>
              <a:off x="0" y="0"/>
              <a:ext cx="812800" cy="777244"/>
            </a:xfrm>
            <a:custGeom>
              <a:avLst/>
              <a:gdLst/>
              <a:ahLst/>
              <a:cxnLst/>
              <a:rect l="l" t="t" r="r" b="b"/>
              <a:pathLst>
                <a:path w="812800" h="777244">
                  <a:moveTo>
                    <a:pt x="406400" y="0"/>
                  </a:moveTo>
                  <a:cubicBezTo>
                    <a:pt x="181951" y="0"/>
                    <a:pt x="0" y="173992"/>
                    <a:pt x="0" y="388622"/>
                  </a:cubicBezTo>
                  <a:cubicBezTo>
                    <a:pt x="0" y="603252"/>
                    <a:pt x="181951" y="777244"/>
                    <a:pt x="406400" y="777244"/>
                  </a:cubicBezTo>
                  <a:cubicBezTo>
                    <a:pt x="630849" y="777244"/>
                    <a:pt x="812800" y="603252"/>
                    <a:pt x="812800" y="388622"/>
                  </a:cubicBezTo>
                  <a:cubicBezTo>
                    <a:pt x="812800" y="173992"/>
                    <a:pt x="630849" y="0"/>
                    <a:pt x="406400" y="0"/>
                  </a:cubicBezTo>
                  <a:close/>
                </a:path>
              </a:pathLst>
            </a:custGeom>
            <a:solidFill>
              <a:srgbClr val="FFFFFF"/>
            </a:solidFill>
          </p:spPr>
          <p:txBody>
            <a:bodyPr/>
            <a:lstStyle/>
            <a:p>
              <a:endParaRPr lang="en-US"/>
            </a:p>
          </p:txBody>
        </p:sp>
        <p:sp>
          <p:nvSpPr>
            <p:cNvPr id="16" name="TextBox 16"/>
            <p:cNvSpPr txBox="1"/>
            <p:nvPr/>
          </p:nvSpPr>
          <p:spPr>
            <a:xfrm>
              <a:off x="76200" y="53817"/>
              <a:ext cx="660400" cy="650560"/>
            </a:xfrm>
            <a:prstGeom prst="rect">
              <a:avLst/>
            </a:prstGeom>
          </p:spPr>
          <p:txBody>
            <a:bodyPr lIns="50800" tIns="50800" rIns="50800" bIns="50800" rtlCol="0" anchor="ctr"/>
            <a:lstStyle/>
            <a:p>
              <a:pPr algn="ctr">
                <a:lnSpc>
                  <a:spcPts val="2340"/>
                </a:lnSpc>
              </a:pPr>
              <a:endParaRPr/>
            </a:p>
          </p:txBody>
        </p:sp>
      </p:grpSp>
      <p:grpSp>
        <p:nvGrpSpPr>
          <p:cNvPr id="17" name="Group 17"/>
          <p:cNvGrpSpPr/>
          <p:nvPr/>
        </p:nvGrpSpPr>
        <p:grpSpPr>
          <a:xfrm>
            <a:off x="1480966" y="4573937"/>
            <a:ext cx="4200834" cy="712634"/>
            <a:chOff x="0" y="0"/>
            <a:chExt cx="5601112" cy="950179"/>
          </a:xfrm>
        </p:grpSpPr>
        <p:grpSp>
          <p:nvGrpSpPr>
            <p:cNvPr id="18" name="Group 18"/>
            <p:cNvGrpSpPr/>
            <p:nvPr/>
          </p:nvGrpSpPr>
          <p:grpSpPr>
            <a:xfrm>
              <a:off x="4650933" y="0"/>
              <a:ext cx="950179" cy="950179"/>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1" name="TextBox 21"/>
            <p:cNvSpPr txBox="1"/>
            <p:nvPr/>
          </p:nvSpPr>
          <p:spPr>
            <a:xfrm>
              <a:off x="0" y="237388"/>
              <a:ext cx="4488647"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Tax reform proposal</a:t>
              </a:r>
            </a:p>
          </p:txBody>
        </p:sp>
      </p:grpSp>
      <p:grpSp>
        <p:nvGrpSpPr>
          <p:cNvPr id="22" name="Group 22"/>
          <p:cNvGrpSpPr/>
          <p:nvPr/>
        </p:nvGrpSpPr>
        <p:grpSpPr>
          <a:xfrm>
            <a:off x="1480966" y="6024882"/>
            <a:ext cx="4198667" cy="712634"/>
            <a:chOff x="0" y="0"/>
            <a:chExt cx="5598223" cy="950179"/>
          </a:xfrm>
        </p:grpSpPr>
        <p:grpSp>
          <p:nvGrpSpPr>
            <p:cNvPr id="23" name="Group 23"/>
            <p:cNvGrpSpPr/>
            <p:nvPr/>
          </p:nvGrpSpPr>
          <p:grpSpPr>
            <a:xfrm>
              <a:off x="4648044" y="0"/>
              <a:ext cx="950179" cy="950179"/>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5" name="TextBox 2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6" name="TextBox 26"/>
            <p:cNvSpPr txBox="1"/>
            <p:nvPr/>
          </p:nvSpPr>
          <p:spPr>
            <a:xfrm>
              <a:off x="0" y="237388"/>
              <a:ext cx="4488647"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COVID-era hardship</a:t>
              </a:r>
            </a:p>
          </p:txBody>
        </p:sp>
      </p:grpSp>
      <p:grpSp>
        <p:nvGrpSpPr>
          <p:cNvPr id="27" name="Group 27"/>
          <p:cNvGrpSpPr/>
          <p:nvPr/>
        </p:nvGrpSpPr>
        <p:grpSpPr>
          <a:xfrm>
            <a:off x="1774557" y="7475827"/>
            <a:ext cx="3905076" cy="713740"/>
            <a:chOff x="0" y="0"/>
            <a:chExt cx="5206768" cy="951653"/>
          </a:xfrm>
        </p:grpSpPr>
        <p:grpSp>
          <p:nvGrpSpPr>
            <p:cNvPr id="28" name="Group 28"/>
            <p:cNvGrpSpPr/>
            <p:nvPr/>
          </p:nvGrpSpPr>
          <p:grpSpPr>
            <a:xfrm>
              <a:off x="4256590" y="0"/>
              <a:ext cx="950179" cy="95017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0" name="TextBox 3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1" name="Freeform 31"/>
            <p:cNvSpPr/>
            <p:nvPr/>
          </p:nvSpPr>
          <p:spPr>
            <a:xfrm>
              <a:off x="4415066" y="201221"/>
              <a:ext cx="627449" cy="541959"/>
            </a:xfrm>
            <a:custGeom>
              <a:avLst/>
              <a:gdLst/>
              <a:ahLst/>
              <a:cxnLst/>
              <a:rect l="l" t="t" r="r" b="b"/>
              <a:pathLst>
                <a:path w="627449" h="541959">
                  <a:moveTo>
                    <a:pt x="0" y="0"/>
                  </a:moveTo>
                  <a:lnTo>
                    <a:pt x="627449" y="0"/>
                  </a:lnTo>
                  <a:lnTo>
                    <a:pt x="627449" y="541959"/>
                  </a:lnTo>
                  <a:lnTo>
                    <a:pt x="0" y="54195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2" name="TextBox 32"/>
            <p:cNvSpPr txBox="1"/>
            <p:nvPr/>
          </p:nvSpPr>
          <p:spPr>
            <a:xfrm>
              <a:off x="0" y="-9525"/>
              <a:ext cx="4077384" cy="9611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National strike launched</a:t>
              </a:r>
            </a:p>
          </p:txBody>
        </p:sp>
      </p:grpSp>
      <p:grpSp>
        <p:nvGrpSpPr>
          <p:cNvPr id="33" name="Group 33"/>
          <p:cNvGrpSpPr/>
          <p:nvPr/>
        </p:nvGrpSpPr>
        <p:grpSpPr>
          <a:xfrm>
            <a:off x="11868421" y="4701546"/>
            <a:ext cx="4938613" cy="714801"/>
            <a:chOff x="0" y="0"/>
            <a:chExt cx="6584818" cy="953068"/>
          </a:xfrm>
        </p:grpSpPr>
        <p:grpSp>
          <p:nvGrpSpPr>
            <p:cNvPr id="34" name="Group 34"/>
            <p:cNvGrpSpPr/>
            <p:nvPr/>
          </p:nvGrpSpPr>
          <p:grpSpPr>
            <a:xfrm>
              <a:off x="0" y="0"/>
              <a:ext cx="953068" cy="953068"/>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36" name="TextBox 3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7" name="Freeform 37"/>
            <p:cNvSpPr/>
            <p:nvPr/>
          </p:nvSpPr>
          <p:spPr>
            <a:xfrm>
              <a:off x="124596" y="142376"/>
              <a:ext cx="703876" cy="703876"/>
            </a:xfrm>
            <a:custGeom>
              <a:avLst/>
              <a:gdLst/>
              <a:ahLst/>
              <a:cxnLst/>
              <a:rect l="l" t="t" r="r" b="b"/>
              <a:pathLst>
                <a:path w="703876" h="703876">
                  <a:moveTo>
                    <a:pt x="0" y="0"/>
                  </a:moveTo>
                  <a:lnTo>
                    <a:pt x="703876" y="0"/>
                  </a:lnTo>
                  <a:lnTo>
                    <a:pt x="703876" y="703876"/>
                  </a:lnTo>
                  <a:lnTo>
                    <a:pt x="0" y="70387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8" name="TextBox 38"/>
            <p:cNvSpPr txBox="1"/>
            <p:nvPr/>
          </p:nvSpPr>
          <p:spPr>
            <a:xfrm>
              <a:off x="1111534" y="238832"/>
              <a:ext cx="5473284"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Reduce inequality</a:t>
              </a:r>
            </a:p>
          </p:txBody>
        </p:sp>
      </p:grpSp>
      <p:grpSp>
        <p:nvGrpSpPr>
          <p:cNvPr id="39" name="Group 39"/>
          <p:cNvGrpSpPr/>
          <p:nvPr/>
        </p:nvGrpSpPr>
        <p:grpSpPr>
          <a:xfrm>
            <a:off x="11868421" y="7483869"/>
            <a:ext cx="714801" cy="714801"/>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1" name="TextBox 41"/>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2" name="Group 42"/>
          <p:cNvGrpSpPr/>
          <p:nvPr/>
        </p:nvGrpSpPr>
        <p:grpSpPr>
          <a:xfrm>
            <a:off x="11868421" y="6088686"/>
            <a:ext cx="4413098" cy="714801"/>
            <a:chOff x="0" y="0"/>
            <a:chExt cx="5884130" cy="953068"/>
          </a:xfrm>
        </p:grpSpPr>
        <p:grpSp>
          <p:nvGrpSpPr>
            <p:cNvPr id="43" name="Group 43"/>
            <p:cNvGrpSpPr/>
            <p:nvPr/>
          </p:nvGrpSpPr>
          <p:grpSpPr>
            <a:xfrm>
              <a:off x="0" y="0"/>
              <a:ext cx="953068" cy="953068"/>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5" name="TextBox 4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6" name="TextBox 46"/>
            <p:cNvSpPr txBox="1"/>
            <p:nvPr/>
          </p:nvSpPr>
          <p:spPr>
            <a:xfrm>
              <a:off x="1118168" y="238832"/>
              <a:ext cx="4765963"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Police accountability</a:t>
              </a:r>
            </a:p>
          </p:txBody>
        </p:sp>
      </p:grpSp>
      <p:sp>
        <p:nvSpPr>
          <p:cNvPr id="47" name="Freeform 47"/>
          <p:cNvSpPr/>
          <p:nvPr/>
        </p:nvSpPr>
        <p:spPr>
          <a:xfrm>
            <a:off x="5020868" y="4620919"/>
            <a:ext cx="566815" cy="593524"/>
          </a:xfrm>
          <a:custGeom>
            <a:avLst/>
            <a:gdLst/>
            <a:ahLst/>
            <a:cxnLst/>
            <a:rect l="l" t="t" r="r" b="b"/>
            <a:pathLst>
              <a:path w="566815" h="593524">
                <a:moveTo>
                  <a:pt x="0" y="0"/>
                </a:moveTo>
                <a:lnTo>
                  <a:pt x="566815" y="0"/>
                </a:lnTo>
                <a:lnTo>
                  <a:pt x="566815" y="593524"/>
                </a:lnTo>
                <a:lnTo>
                  <a:pt x="0" y="59352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8" name="Freeform 48"/>
          <p:cNvSpPr/>
          <p:nvPr/>
        </p:nvSpPr>
        <p:spPr>
          <a:xfrm>
            <a:off x="5058558" y="6116637"/>
            <a:ext cx="529125" cy="529125"/>
          </a:xfrm>
          <a:custGeom>
            <a:avLst/>
            <a:gdLst/>
            <a:ahLst/>
            <a:cxnLst/>
            <a:rect l="l" t="t" r="r" b="b"/>
            <a:pathLst>
              <a:path w="529125" h="529125">
                <a:moveTo>
                  <a:pt x="0" y="0"/>
                </a:moveTo>
                <a:lnTo>
                  <a:pt x="529125" y="0"/>
                </a:lnTo>
                <a:lnTo>
                  <a:pt x="529125" y="529124"/>
                </a:lnTo>
                <a:lnTo>
                  <a:pt x="0" y="5291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9" name="Freeform 49"/>
          <p:cNvSpPr/>
          <p:nvPr/>
        </p:nvSpPr>
        <p:spPr>
          <a:xfrm>
            <a:off x="12005500" y="6182377"/>
            <a:ext cx="440641" cy="555139"/>
          </a:xfrm>
          <a:custGeom>
            <a:avLst/>
            <a:gdLst/>
            <a:ahLst/>
            <a:cxnLst/>
            <a:rect l="l" t="t" r="r" b="b"/>
            <a:pathLst>
              <a:path w="440641" h="555139">
                <a:moveTo>
                  <a:pt x="0" y="0"/>
                </a:moveTo>
                <a:lnTo>
                  <a:pt x="440642" y="0"/>
                </a:lnTo>
                <a:lnTo>
                  <a:pt x="440642" y="555139"/>
                </a:lnTo>
                <a:lnTo>
                  <a:pt x="0" y="55513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50" name="Freeform 50"/>
          <p:cNvSpPr/>
          <p:nvPr/>
        </p:nvSpPr>
        <p:spPr>
          <a:xfrm>
            <a:off x="11965600" y="7591132"/>
            <a:ext cx="520442" cy="500275"/>
          </a:xfrm>
          <a:custGeom>
            <a:avLst/>
            <a:gdLst/>
            <a:ahLst/>
            <a:cxnLst/>
            <a:rect l="l" t="t" r="r" b="b"/>
            <a:pathLst>
              <a:path w="520442" h="500275">
                <a:moveTo>
                  <a:pt x="0" y="0"/>
                </a:moveTo>
                <a:lnTo>
                  <a:pt x="520442" y="0"/>
                </a:lnTo>
                <a:lnTo>
                  <a:pt x="520442" y="500275"/>
                </a:lnTo>
                <a:lnTo>
                  <a:pt x="0" y="50027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51" name="TextBox 51"/>
          <p:cNvSpPr txBox="1"/>
          <p:nvPr/>
        </p:nvSpPr>
        <p:spPr>
          <a:xfrm>
            <a:off x="7907901" y="2461804"/>
            <a:ext cx="1750092" cy="1219200"/>
          </a:xfrm>
          <a:prstGeom prst="rect">
            <a:avLst/>
          </a:prstGeom>
        </p:spPr>
        <p:txBody>
          <a:bodyPr lIns="0" tIns="0" rIns="0" bIns="0" rtlCol="0" anchor="t">
            <a:spAutoFit/>
          </a:bodyPr>
          <a:lstStyle/>
          <a:p>
            <a:pPr algn="ctr">
              <a:lnSpc>
                <a:spcPts val="2400"/>
              </a:lnSpc>
            </a:pPr>
            <a:r>
              <a:rPr lang="en-US" sz="2000" b="1">
                <a:solidFill>
                  <a:srgbClr val="1A1A1A"/>
                </a:solidFill>
                <a:latin typeface="Montserrat Semi-Bold"/>
                <a:ea typeface="Montserrat Semi-Bold"/>
                <a:cs typeface="Montserrat Semi-Bold"/>
                <a:sym typeface="Montserrat Semi-Bold"/>
              </a:rPr>
              <a:t>A tax protest became a governance protest.</a:t>
            </a:r>
          </a:p>
        </p:txBody>
      </p:sp>
      <p:sp>
        <p:nvSpPr>
          <p:cNvPr id="52" name="TextBox 52"/>
          <p:cNvSpPr txBox="1"/>
          <p:nvPr/>
        </p:nvSpPr>
        <p:spPr>
          <a:xfrm>
            <a:off x="4376135" y="742950"/>
            <a:ext cx="9535730" cy="11430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Colombia 2021: From Tax Reform to National Strike</a:t>
            </a:r>
          </a:p>
        </p:txBody>
      </p:sp>
      <p:sp>
        <p:nvSpPr>
          <p:cNvPr id="53" name="TextBox 53"/>
          <p:cNvSpPr txBox="1"/>
          <p:nvPr/>
        </p:nvSpPr>
        <p:spPr>
          <a:xfrm>
            <a:off x="12702071" y="7456777"/>
            <a:ext cx="3200493" cy="732790"/>
          </a:xfrm>
          <a:prstGeom prst="rect">
            <a:avLst/>
          </a:prstGeom>
        </p:spPr>
        <p:txBody>
          <a:bodyPr lIns="0" tIns="0" rIns="0" bIns="0" rtlCol="0" anchor="t">
            <a:spAutoFit/>
          </a:bodyPr>
          <a:lstStyle/>
          <a:p>
            <a:pPr algn="l">
              <a:lnSpc>
                <a:spcPts val="2989"/>
              </a:lnSpc>
            </a:pPr>
            <a:r>
              <a:rPr lang="en-US" sz="2299">
                <a:solidFill>
                  <a:srgbClr val="737373"/>
                </a:solidFill>
                <a:latin typeface="Open Sauce"/>
                <a:ea typeface="Open Sauce"/>
                <a:cs typeface="Open Sauce"/>
                <a:sym typeface="Open Sauce"/>
              </a:rPr>
              <a:t>Expand social protections</a:t>
            </a:r>
          </a:p>
        </p:txBody>
      </p:sp>
      <p:sp>
        <p:nvSpPr>
          <p:cNvPr id="54" name="TextBox 54"/>
          <p:cNvSpPr txBox="1"/>
          <p:nvPr/>
        </p:nvSpPr>
        <p:spPr>
          <a:xfrm>
            <a:off x="1791580" y="3505680"/>
            <a:ext cx="3440302" cy="304800"/>
          </a:xfrm>
          <a:prstGeom prst="rect">
            <a:avLst/>
          </a:prstGeom>
        </p:spPr>
        <p:txBody>
          <a:bodyPr lIns="0" tIns="0" rIns="0" bIns="0" rtlCol="0" anchor="t">
            <a:spAutoFit/>
          </a:bodyPr>
          <a:lstStyle/>
          <a:p>
            <a:pPr algn="r">
              <a:lnSpc>
                <a:spcPts val="2400"/>
              </a:lnSpc>
            </a:pPr>
            <a:r>
              <a:rPr lang="en-US" sz="2000" b="1">
                <a:solidFill>
                  <a:srgbClr val="FFFFFF"/>
                </a:solidFill>
                <a:latin typeface="Montserrat Semi-Bold"/>
                <a:ea typeface="Montserrat Semi-Bold"/>
                <a:cs typeface="Montserrat Semi-Bold"/>
                <a:sym typeface="Montserrat Semi-Bold"/>
              </a:rPr>
              <a:t>Immediate Trigger</a:t>
            </a:r>
          </a:p>
        </p:txBody>
      </p:sp>
      <p:sp>
        <p:nvSpPr>
          <p:cNvPr id="55" name="TextBox 55"/>
          <p:cNvSpPr txBox="1"/>
          <p:nvPr/>
        </p:nvSpPr>
        <p:spPr>
          <a:xfrm>
            <a:off x="12321695" y="3505726"/>
            <a:ext cx="3337743" cy="304800"/>
          </a:xfrm>
          <a:prstGeom prst="rect">
            <a:avLst/>
          </a:prstGeom>
        </p:spPr>
        <p:txBody>
          <a:bodyPr lIns="0" tIns="0" rIns="0" bIns="0" rtlCol="0" anchor="t">
            <a:spAutoFit/>
          </a:bodyPr>
          <a:lstStyle/>
          <a:p>
            <a:pPr algn="l">
              <a:lnSpc>
                <a:spcPts val="2400"/>
              </a:lnSpc>
            </a:pPr>
            <a:r>
              <a:rPr lang="en-US" sz="2000" b="1">
                <a:solidFill>
                  <a:srgbClr val="FFFFFF"/>
                </a:solidFill>
                <a:latin typeface="Montserrat Semi-Bold"/>
                <a:ea typeface="Montserrat Semi-Bold"/>
                <a:cs typeface="Montserrat Semi-Bold"/>
                <a:sym typeface="Montserrat Semi-Bold"/>
              </a:rPr>
              <a:t>Broader Goals</a:t>
            </a:r>
          </a:p>
        </p:txBody>
      </p:sp>
      <p:sp>
        <p:nvSpPr>
          <p:cNvPr id="56" name="TextBox 56"/>
          <p:cNvSpPr txBox="1"/>
          <p:nvPr/>
        </p:nvSpPr>
        <p:spPr>
          <a:xfrm>
            <a:off x="5313800" y="9703602"/>
            <a:ext cx="6938293"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Atlantic Council, 2021; Amnesty International, 2022; HRW, 2021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12888" r="-12888"/>
            </a:stretch>
          </a:blipFill>
        </p:spPr>
        <p:txBody>
          <a:bodyPr/>
          <a:lstStyle/>
          <a:p>
            <a:endParaRPr lang="en-US"/>
          </a:p>
        </p:txBody>
      </p:sp>
      <p:grpSp>
        <p:nvGrpSpPr>
          <p:cNvPr id="3" name="Group 3"/>
          <p:cNvGrpSpPr/>
          <p:nvPr/>
        </p:nvGrpSpPr>
        <p:grpSpPr>
          <a:xfrm>
            <a:off x="11987253" y="3890370"/>
            <a:ext cx="904875" cy="90487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5" name="TextBox 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6" name="Group 6"/>
          <p:cNvGrpSpPr/>
          <p:nvPr/>
        </p:nvGrpSpPr>
        <p:grpSpPr>
          <a:xfrm>
            <a:off x="11987253" y="6447265"/>
            <a:ext cx="904875" cy="90487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8" name="TextBox 8"/>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9" name="Group 9"/>
          <p:cNvGrpSpPr/>
          <p:nvPr/>
        </p:nvGrpSpPr>
        <p:grpSpPr>
          <a:xfrm>
            <a:off x="11987253" y="5168818"/>
            <a:ext cx="904875" cy="90487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1" name="TextBox 11"/>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2" name="Group 12"/>
          <p:cNvGrpSpPr/>
          <p:nvPr/>
        </p:nvGrpSpPr>
        <p:grpSpPr>
          <a:xfrm>
            <a:off x="11987253" y="7725712"/>
            <a:ext cx="904875" cy="904875"/>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5" name="Group 15"/>
          <p:cNvGrpSpPr/>
          <p:nvPr/>
        </p:nvGrpSpPr>
        <p:grpSpPr>
          <a:xfrm>
            <a:off x="6348372" y="2612574"/>
            <a:ext cx="121174" cy="5997059"/>
            <a:chOff x="0" y="0"/>
            <a:chExt cx="31914" cy="1579472"/>
          </a:xfrm>
        </p:grpSpPr>
        <p:sp>
          <p:nvSpPr>
            <p:cNvPr id="16" name="Freeform 16"/>
            <p:cNvSpPr/>
            <p:nvPr/>
          </p:nvSpPr>
          <p:spPr>
            <a:xfrm>
              <a:off x="0" y="0"/>
              <a:ext cx="31914" cy="1579472"/>
            </a:xfrm>
            <a:custGeom>
              <a:avLst/>
              <a:gdLst/>
              <a:ahLst/>
              <a:cxnLst/>
              <a:rect l="l" t="t" r="r" b="b"/>
              <a:pathLst>
                <a:path w="31914" h="1579472">
                  <a:moveTo>
                    <a:pt x="15957" y="0"/>
                  </a:moveTo>
                  <a:lnTo>
                    <a:pt x="15957" y="0"/>
                  </a:lnTo>
                  <a:cubicBezTo>
                    <a:pt x="20189" y="0"/>
                    <a:pt x="24248" y="1681"/>
                    <a:pt x="27240" y="4674"/>
                  </a:cubicBezTo>
                  <a:cubicBezTo>
                    <a:pt x="30233" y="7666"/>
                    <a:pt x="31914" y="11725"/>
                    <a:pt x="31914" y="15957"/>
                  </a:cubicBezTo>
                  <a:lnTo>
                    <a:pt x="31914" y="1563515"/>
                  </a:lnTo>
                  <a:cubicBezTo>
                    <a:pt x="31914" y="1572328"/>
                    <a:pt x="24770" y="1579472"/>
                    <a:pt x="15957" y="1579472"/>
                  </a:cubicBezTo>
                  <a:lnTo>
                    <a:pt x="15957" y="1579472"/>
                  </a:lnTo>
                  <a:cubicBezTo>
                    <a:pt x="11725" y="1579472"/>
                    <a:pt x="7666" y="1577791"/>
                    <a:pt x="4674" y="1574799"/>
                  </a:cubicBezTo>
                  <a:cubicBezTo>
                    <a:pt x="1681" y="1571806"/>
                    <a:pt x="0" y="1567747"/>
                    <a:pt x="0" y="1563515"/>
                  </a:cubicBezTo>
                  <a:lnTo>
                    <a:pt x="0" y="15957"/>
                  </a:lnTo>
                  <a:cubicBezTo>
                    <a:pt x="0" y="7144"/>
                    <a:pt x="7144" y="0"/>
                    <a:pt x="15957" y="0"/>
                  </a:cubicBezTo>
                  <a:close/>
                </a:path>
              </a:pathLst>
            </a:custGeom>
            <a:solidFill>
              <a:srgbClr val="3A59D1"/>
            </a:solidFill>
          </p:spPr>
          <p:txBody>
            <a:bodyPr/>
            <a:lstStyle/>
            <a:p>
              <a:endParaRPr lang="en-US"/>
            </a:p>
          </p:txBody>
        </p:sp>
        <p:sp>
          <p:nvSpPr>
            <p:cNvPr id="17" name="TextBox 17"/>
            <p:cNvSpPr txBox="1"/>
            <p:nvPr/>
          </p:nvSpPr>
          <p:spPr>
            <a:xfrm>
              <a:off x="0" y="-19050"/>
              <a:ext cx="31914" cy="1598522"/>
            </a:xfrm>
            <a:prstGeom prst="rect">
              <a:avLst/>
            </a:prstGeom>
          </p:spPr>
          <p:txBody>
            <a:bodyPr lIns="50800" tIns="50800" rIns="50800" bIns="50800" rtlCol="0" anchor="ctr"/>
            <a:lstStyle/>
            <a:p>
              <a:pPr algn="ctr">
                <a:lnSpc>
                  <a:spcPts val="2340"/>
                </a:lnSpc>
              </a:pPr>
              <a:endParaRPr/>
            </a:p>
          </p:txBody>
        </p:sp>
      </p:grpSp>
      <p:grpSp>
        <p:nvGrpSpPr>
          <p:cNvPr id="18" name="Group 18"/>
          <p:cNvGrpSpPr/>
          <p:nvPr/>
        </p:nvGrpSpPr>
        <p:grpSpPr>
          <a:xfrm>
            <a:off x="11627955" y="2612574"/>
            <a:ext cx="121174" cy="5997059"/>
            <a:chOff x="0" y="0"/>
            <a:chExt cx="31914" cy="1579472"/>
          </a:xfrm>
        </p:grpSpPr>
        <p:sp>
          <p:nvSpPr>
            <p:cNvPr id="19" name="Freeform 19"/>
            <p:cNvSpPr/>
            <p:nvPr/>
          </p:nvSpPr>
          <p:spPr>
            <a:xfrm>
              <a:off x="0" y="0"/>
              <a:ext cx="31914" cy="1579472"/>
            </a:xfrm>
            <a:custGeom>
              <a:avLst/>
              <a:gdLst/>
              <a:ahLst/>
              <a:cxnLst/>
              <a:rect l="l" t="t" r="r" b="b"/>
              <a:pathLst>
                <a:path w="31914" h="1579472">
                  <a:moveTo>
                    <a:pt x="15957" y="0"/>
                  </a:moveTo>
                  <a:lnTo>
                    <a:pt x="15957" y="0"/>
                  </a:lnTo>
                  <a:cubicBezTo>
                    <a:pt x="20189" y="0"/>
                    <a:pt x="24248" y="1681"/>
                    <a:pt x="27240" y="4674"/>
                  </a:cubicBezTo>
                  <a:cubicBezTo>
                    <a:pt x="30233" y="7666"/>
                    <a:pt x="31914" y="11725"/>
                    <a:pt x="31914" y="15957"/>
                  </a:cubicBezTo>
                  <a:lnTo>
                    <a:pt x="31914" y="1563515"/>
                  </a:lnTo>
                  <a:cubicBezTo>
                    <a:pt x="31914" y="1572328"/>
                    <a:pt x="24770" y="1579472"/>
                    <a:pt x="15957" y="1579472"/>
                  </a:cubicBezTo>
                  <a:lnTo>
                    <a:pt x="15957" y="1579472"/>
                  </a:lnTo>
                  <a:cubicBezTo>
                    <a:pt x="11725" y="1579472"/>
                    <a:pt x="7666" y="1577791"/>
                    <a:pt x="4674" y="1574799"/>
                  </a:cubicBezTo>
                  <a:cubicBezTo>
                    <a:pt x="1681" y="1571806"/>
                    <a:pt x="0" y="1567747"/>
                    <a:pt x="0" y="1563515"/>
                  </a:cubicBezTo>
                  <a:lnTo>
                    <a:pt x="0" y="15957"/>
                  </a:lnTo>
                  <a:cubicBezTo>
                    <a:pt x="0" y="7144"/>
                    <a:pt x="7144" y="0"/>
                    <a:pt x="15957" y="0"/>
                  </a:cubicBezTo>
                  <a:close/>
                </a:path>
              </a:pathLst>
            </a:custGeom>
            <a:solidFill>
              <a:srgbClr val="3D90D7"/>
            </a:solidFill>
          </p:spPr>
          <p:txBody>
            <a:bodyPr/>
            <a:lstStyle/>
            <a:p>
              <a:endParaRPr lang="en-US"/>
            </a:p>
          </p:txBody>
        </p:sp>
        <p:sp>
          <p:nvSpPr>
            <p:cNvPr id="20" name="TextBox 20"/>
            <p:cNvSpPr txBox="1"/>
            <p:nvPr/>
          </p:nvSpPr>
          <p:spPr>
            <a:xfrm>
              <a:off x="0" y="-19050"/>
              <a:ext cx="31914" cy="1598522"/>
            </a:xfrm>
            <a:prstGeom prst="rect">
              <a:avLst/>
            </a:prstGeom>
          </p:spPr>
          <p:txBody>
            <a:bodyPr lIns="50800" tIns="50800" rIns="50800" bIns="50800" rtlCol="0" anchor="ctr"/>
            <a:lstStyle/>
            <a:p>
              <a:pPr algn="ctr">
                <a:lnSpc>
                  <a:spcPts val="2340"/>
                </a:lnSpc>
              </a:pPr>
              <a:endParaRPr/>
            </a:p>
          </p:txBody>
        </p:sp>
      </p:grpSp>
      <p:sp>
        <p:nvSpPr>
          <p:cNvPr id="21" name="Freeform 21"/>
          <p:cNvSpPr/>
          <p:nvPr/>
        </p:nvSpPr>
        <p:spPr>
          <a:xfrm>
            <a:off x="7137485" y="3857033"/>
            <a:ext cx="3823720" cy="3823720"/>
          </a:xfrm>
          <a:custGeom>
            <a:avLst/>
            <a:gdLst/>
            <a:ahLst/>
            <a:cxnLst/>
            <a:rect l="l" t="t" r="r" b="b"/>
            <a:pathLst>
              <a:path w="3823720" h="3823720">
                <a:moveTo>
                  <a:pt x="0" y="0"/>
                </a:moveTo>
                <a:lnTo>
                  <a:pt x="3823720" y="0"/>
                </a:lnTo>
                <a:lnTo>
                  <a:pt x="3823720" y="3823720"/>
                </a:lnTo>
                <a:lnTo>
                  <a:pt x="0" y="38237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22"/>
          <p:cNvSpPr/>
          <p:nvPr/>
        </p:nvSpPr>
        <p:spPr>
          <a:xfrm>
            <a:off x="7519928" y="4250993"/>
            <a:ext cx="3790949" cy="3790949"/>
          </a:xfrm>
          <a:custGeom>
            <a:avLst/>
            <a:gdLst/>
            <a:ahLst/>
            <a:cxnLst/>
            <a:rect l="l" t="t" r="r" b="b"/>
            <a:pathLst>
              <a:path w="3790949" h="3790949">
                <a:moveTo>
                  <a:pt x="0" y="0"/>
                </a:moveTo>
                <a:lnTo>
                  <a:pt x="3790949" y="0"/>
                </a:lnTo>
                <a:lnTo>
                  <a:pt x="3790949" y="3790949"/>
                </a:lnTo>
                <a:lnTo>
                  <a:pt x="0" y="3790949"/>
                </a:lnTo>
                <a:lnTo>
                  <a:pt x="0" y="0"/>
                </a:lnTo>
                <a:close/>
              </a:path>
            </a:pathLst>
          </a:custGeom>
          <a:blipFill>
            <a:blip>
              <a:alphaModFix amt="15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23" name="Group 23"/>
          <p:cNvGrpSpPr/>
          <p:nvPr/>
        </p:nvGrpSpPr>
        <p:grpSpPr>
          <a:xfrm>
            <a:off x="7532546" y="4250993"/>
            <a:ext cx="3035798" cy="303579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5" name="TextBox 2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26" name="Group 26"/>
          <p:cNvGrpSpPr/>
          <p:nvPr/>
        </p:nvGrpSpPr>
        <p:grpSpPr>
          <a:xfrm>
            <a:off x="5252997" y="3890370"/>
            <a:ext cx="904875" cy="90487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8" name="TextBox 28"/>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29" name="Group 29"/>
          <p:cNvGrpSpPr/>
          <p:nvPr/>
        </p:nvGrpSpPr>
        <p:grpSpPr>
          <a:xfrm>
            <a:off x="5252997" y="5168818"/>
            <a:ext cx="904875" cy="904875"/>
            <a:chOff x="0" y="0"/>
            <a:chExt cx="1206500" cy="1206500"/>
          </a:xfrm>
        </p:grpSpPr>
        <p:grpSp>
          <p:nvGrpSpPr>
            <p:cNvPr id="30" name="Group 30"/>
            <p:cNvGrpSpPr/>
            <p:nvPr/>
          </p:nvGrpSpPr>
          <p:grpSpPr>
            <a:xfrm>
              <a:off x="0" y="0"/>
              <a:ext cx="1206500" cy="120650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2" name="TextBox 32"/>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3" name="Freeform 33"/>
            <p:cNvSpPr/>
            <p:nvPr/>
          </p:nvSpPr>
          <p:spPr>
            <a:xfrm>
              <a:off x="66747" y="181173"/>
              <a:ext cx="1073006" cy="861087"/>
            </a:xfrm>
            <a:custGeom>
              <a:avLst/>
              <a:gdLst/>
              <a:ahLst/>
              <a:cxnLst/>
              <a:rect l="l" t="t" r="r" b="b"/>
              <a:pathLst>
                <a:path w="1073006" h="861087">
                  <a:moveTo>
                    <a:pt x="0" y="0"/>
                  </a:moveTo>
                  <a:lnTo>
                    <a:pt x="1073006" y="0"/>
                  </a:lnTo>
                  <a:lnTo>
                    <a:pt x="1073006" y="861087"/>
                  </a:lnTo>
                  <a:lnTo>
                    <a:pt x="0" y="8610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grpSp>
        <p:nvGrpSpPr>
          <p:cNvPr id="34" name="Group 34"/>
          <p:cNvGrpSpPr/>
          <p:nvPr/>
        </p:nvGrpSpPr>
        <p:grpSpPr>
          <a:xfrm>
            <a:off x="5252997" y="6447265"/>
            <a:ext cx="904875" cy="904875"/>
            <a:chOff x="0" y="0"/>
            <a:chExt cx="1206500" cy="1206500"/>
          </a:xfrm>
        </p:grpSpPr>
        <p:grpSp>
          <p:nvGrpSpPr>
            <p:cNvPr id="35" name="Group 35"/>
            <p:cNvGrpSpPr/>
            <p:nvPr/>
          </p:nvGrpSpPr>
          <p:grpSpPr>
            <a:xfrm>
              <a:off x="0" y="0"/>
              <a:ext cx="1206500" cy="1206500"/>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7" name="TextBox 3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38" name="Freeform 38"/>
            <p:cNvSpPr/>
            <p:nvPr/>
          </p:nvSpPr>
          <p:spPr>
            <a:xfrm>
              <a:off x="176135" y="188835"/>
              <a:ext cx="854231" cy="854231"/>
            </a:xfrm>
            <a:custGeom>
              <a:avLst/>
              <a:gdLst/>
              <a:ahLst/>
              <a:cxnLst/>
              <a:rect l="l" t="t" r="r" b="b"/>
              <a:pathLst>
                <a:path w="854231" h="854231">
                  <a:moveTo>
                    <a:pt x="0" y="0"/>
                  </a:moveTo>
                  <a:lnTo>
                    <a:pt x="854230" y="0"/>
                  </a:lnTo>
                  <a:lnTo>
                    <a:pt x="854230" y="854230"/>
                  </a:lnTo>
                  <a:lnTo>
                    <a:pt x="0" y="85423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grpSp>
        <p:nvGrpSpPr>
          <p:cNvPr id="39" name="Group 39"/>
          <p:cNvGrpSpPr/>
          <p:nvPr/>
        </p:nvGrpSpPr>
        <p:grpSpPr>
          <a:xfrm>
            <a:off x="5252997" y="7725712"/>
            <a:ext cx="904875" cy="904875"/>
            <a:chOff x="0" y="0"/>
            <a:chExt cx="1206500" cy="1206500"/>
          </a:xfrm>
        </p:grpSpPr>
        <p:grpSp>
          <p:nvGrpSpPr>
            <p:cNvPr id="40" name="Group 40"/>
            <p:cNvGrpSpPr/>
            <p:nvPr/>
          </p:nvGrpSpPr>
          <p:grpSpPr>
            <a:xfrm>
              <a:off x="0" y="0"/>
              <a:ext cx="1206500" cy="1206500"/>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42" name="TextBox 42"/>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43" name="Freeform 43"/>
            <p:cNvSpPr/>
            <p:nvPr/>
          </p:nvSpPr>
          <p:spPr>
            <a:xfrm>
              <a:off x="119817" y="119817"/>
              <a:ext cx="966865" cy="966865"/>
            </a:xfrm>
            <a:custGeom>
              <a:avLst/>
              <a:gdLst/>
              <a:ahLst/>
              <a:cxnLst/>
              <a:rect l="l" t="t" r="r" b="b"/>
              <a:pathLst>
                <a:path w="966865" h="966865">
                  <a:moveTo>
                    <a:pt x="0" y="0"/>
                  </a:moveTo>
                  <a:lnTo>
                    <a:pt x="966866" y="0"/>
                  </a:lnTo>
                  <a:lnTo>
                    <a:pt x="966866" y="966866"/>
                  </a:lnTo>
                  <a:lnTo>
                    <a:pt x="0" y="96686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sp>
        <p:nvSpPr>
          <p:cNvPr id="44" name="Freeform 44"/>
          <p:cNvSpPr/>
          <p:nvPr/>
        </p:nvSpPr>
        <p:spPr>
          <a:xfrm>
            <a:off x="11939628" y="4045432"/>
            <a:ext cx="890587" cy="664601"/>
          </a:xfrm>
          <a:custGeom>
            <a:avLst/>
            <a:gdLst/>
            <a:ahLst/>
            <a:cxnLst/>
            <a:rect l="l" t="t" r="r" b="b"/>
            <a:pathLst>
              <a:path w="890587" h="664601">
                <a:moveTo>
                  <a:pt x="0" y="0"/>
                </a:moveTo>
                <a:lnTo>
                  <a:pt x="890588" y="0"/>
                </a:lnTo>
                <a:lnTo>
                  <a:pt x="890588" y="664601"/>
                </a:lnTo>
                <a:lnTo>
                  <a:pt x="0" y="66460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5" name="Freeform 45"/>
          <p:cNvSpPr/>
          <p:nvPr/>
        </p:nvSpPr>
        <p:spPr>
          <a:xfrm>
            <a:off x="12092242" y="5287695"/>
            <a:ext cx="719267" cy="667120"/>
          </a:xfrm>
          <a:custGeom>
            <a:avLst/>
            <a:gdLst/>
            <a:ahLst/>
            <a:cxnLst/>
            <a:rect l="l" t="t" r="r" b="b"/>
            <a:pathLst>
              <a:path w="719267" h="667120">
                <a:moveTo>
                  <a:pt x="0" y="0"/>
                </a:moveTo>
                <a:lnTo>
                  <a:pt x="719267" y="0"/>
                </a:lnTo>
                <a:lnTo>
                  <a:pt x="719267" y="667120"/>
                </a:lnTo>
                <a:lnTo>
                  <a:pt x="0" y="66712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6" name="Freeform 46"/>
          <p:cNvSpPr/>
          <p:nvPr/>
        </p:nvSpPr>
        <p:spPr>
          <a:xfrm>
            <a:off x="12092242" y="6602283"/>
            <a:ext cx="688670" cy="594839"/>
          </a:xfrm>
          <a:custGeom>
            <a:avLst/>
            <a:gdLst/>
            <a:ahLst/>
            <a:cxnLst/>
            <a:rect l="l" t="t" r="r" b="b"/>
            <a:pathLst>
              <a:path w="688670" h="594839">
                <a:moveTo>
                  <a:pt x="0" y="0"/>
                </a:moveTo>
                <a:lnTo>
                  <a:pt x="688670" y="0"/>
                </a:lnTo>
                <a:lnTo>
                  <a:pt x="688670" y="594839"/>
                </a:lnTo>
                <a:lnTo>
                  <a:pt x="0" y="59483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47" name="Freeform 47"/>
          <p:cNvSpPr/>
          <p:nvPr/>
        </p:nvSpPr>
        <p:spPr>
          <a:xfrm>
            <a:off x="5352450" y="4035791"/>
            <a:ext cx="656413" cy="576823"/>
          </a:xfrm>
          <a:custGeom>
            <a:avLst/>
            <a:gdLst/>
            <a:ahLst/>
            <a:cxnLst/>
            <a:rect l="l" t="t" r="r" b="b"/>
            <a:pathLst>
              <a:path w="656413" h="576823">
                <a:moveTo>
                  <a:pt x="0" y="0"/>
                </a:moveTo>
                <a:lnTo>
                  <a:pt x="656412" y="0"/>
                </a:lnTo>
                <a:lnTo>
                  <a:pt x="656412" y="576822"/>
                </a:lnTo>
                <a:lnTo>
                  <a:pt x="0" y="57682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8" name="Freeform 48"/>
          <p:cNvSpPr/>
          <p:nvPr/>
        </p:nvSpPr>
        <p:spPr>
          <a:xfrm>
            <a:off x="12079715" y="7818865"/>
            <a:ext cx="719952" cy="659656"/>
          </a:xfrm>
          <a:custGeom>
            <a:avLst/>
            <a:gdLst/>
            <a:ahLst/>
            <a:cxnLst/>
            <a:rect l="l" t="t" r="r" b="b"/>
            <a:pathLst>
              <a:path w="719952" h="659656">
                <a:moveTo>
                  <a:pt x="0" y="0"/>
                </a:moveTo>
                <a:lnTo>
                  <a:pt x="719952" y="0"/>
                </a:lnTo>
                <a:lnTo>
                  <a:pt x="719952" y="659656"/>
                </a:lnTo>
                <a:lnTo>
                  <a:pt x="0" y="65965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9" name="TextBox 49"/>
          <p:cNvSpPr txBox="1"/>
          <p:nvPr/>
        </p:nvSpPr>
        <p:spPr>
          <a:xfrm>
            <a:off x="3112030" y="742950"/>
            <a:ext cx="11874629"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Chile 2019: Digital Networks, Street Pressure</a:t>
            </a:r>
          </a:p>
        </p:txBody>
      </p:sp>
      <p:sp>
        <p:nvSpPr>
          <p:cNvPr id="50" name="TextBox 50"/>
          <p:cNvSpPr txBox="1"/>
          <p:nvPr/>
        </p:nvSpPr>
        <p:spPr>
          <a:xfrm>
            <a:off x="1227809" y="4197075"/>
            <a:ext cx="3785131"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Viral protest calls</a:t>
            </a:r>
          </a:p>
        </p:txBody>
      </p:sp>
      <p:sp>
        <p:nvSpPr>
          <p:cNvPr id="51" name="TextBox 51"/>
          <p:cNvSpPr txBox="1"/>
          <p:nvPr/>
        </p:nvSpPr>
        <p:spPr>
          <a:xfrm>
            <a:off x="1227809" y="6753970"/>
            <a:ext cx="3785131"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Citizen-recorded videos</a:t>
            </a:r>
          </a:p>
        </p:txBody>
      </p:sp>
      <p:sp>
        <p:nvSpPr>
          <p:cNvPr id="52" name="TextBox 52"/>
          <p:cNvSpPr txBox="1"/>
          <p:nvPr/>
        </p:nvSpPr>
        <p:spPr>
          <a:xfrm>
            <a:off x="1227809" y="5475523"/>
            <a:ext cx="3785131"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Hashtag framing</a:t>
            </a:r>
          </a:p>
        </p:txBody>
      </p:sp>
      <p:sp>
        <p:nvSpPr>
          <p:cNvPr id="53" name="TextBox 53"/>
          <p:cNvSpPr txBox="1"/>
          <p:nvPr/>
        </p:nvSpPr>
        <p:spPr>
          <a:xfrm>
            <a:off x="1227809" y="8032417"/>
            <a:ext cx="3785131"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Meme circulation</a:t>
            </a:r>
          </a:p>
        </p:txBody>
      </p:sp>
      <p:sp>
        <p:nvSpPr>
          <p:cNvPr id="54" name="TextBox 54"/>
          <p:cNvSpPr txBox="1"/>
          <p:nvPr/>
        </p:nvSpPr>
        <p:spPr>
          <a:xfrm>
            <a:off x="13155751" y="4197075"/>
            <a:ext cx="3904439" cy="351790"/>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Fare evasion actions</a:t>
            </a:r>
          </a:p>
        </p:txBody>
      </p:sp>
      <p:sp>
        <p:nvSpPr>
          <p:cNvPr id="55" name="TextBox 55"/>
          <p:cNvSpPr txBox="1"/>
          <p:nvPr/>
        </p:nvSpPr>
        <p:spPr>
          <a:xfrm>
            <a:off x="13154615" y="6753970"/>
            <a:ext cx="3904439" cy="351790"/>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Cacerolazo protests</a:t>
            </a:r>
          </a:p>
        </p:txBody>
      </p:sp>
      <p:sp>
        <p:nvSpPr>
          <p:cNvPr id="56" name="TextBox 56"/>
          <p:cNvSpPr txBox="1"/>
          <p:nvPr/>
        </p:nvSpPr>
        <p:spPr>
          <a:xfrm>
            <a:off x="13154622" y="5475523"/>
            <a:ext cx="3905568" cy="351790"/>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Mass demonstrations</a:t>
            </a:r>
          </a:p>
        </p:txBody>
      </p:sp>
      <p:sp>
        <p:nvSpPr>
          <p:cNvPr id="57" name="TextBox 57"/>
          <p:cNvSpPr txBox="1"/>
          <p:nvPr/>
        </p:nvSpPr>
        <p:spPr>
          <a:xfrm>
            <a:off x="13155751" y="7968036"/>
            <a:ext cx="4103549" cy="351790"/>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Public square occupations</a:t>
            </a:r>
          </a:p>
        </p:txBody>
      </p:sp>
      <p:sp>
        <p:nvSpPr>
          <p:cNvPr id="58" name="TextBox 58"/>
          <p:cNvSpPr txBox="1"/>
          <p:nvPr/>
        </p:nvSpPr>
        <p:spPr>
          <a:xfrm>
            <a:off x="7661165" y="4855763"/>
            <a:ext cx="2775171" cy="1943100"/>
          </a:xfrm>
          <a:prstGeom prst="rect">
            <a:avLst/>
          </a:prstGeom>
        </p:spPr>
        <p:txBody>
          <a:bodyPr lIns="0" tIns="0" rIns="0" bIns="0" rtlCol="0" anchor="t">
            <a:spAutoFit/>
          </a:bodyPr>
          <a:lstStyle/>
          <a:p>
            <a:pPr algn="ctr">
              <a:lnSpc>
                <a:spcPts val="3840"/>
              </a:lnSpc>
            </a:pPr>
            <a:r>
              <a:rPr lang="en-US" sz="3200" b="1">
                <a:solidFill>
                  <a:srgbClr val="1A1A1A"/>
                </a:solidFill>
                <a:latin typeface="Montserrat Semi-Bold"/>
                <a:ea typeface="Montserrat Semi-Bold"/>
                <a:cs typeface="Montserrat Semi-Bold"/>
                <a:sym typeface="Montserrat Semi-Bold"/>
              </a:rPr>
              <a:t>Online visibility → offline pressure</a:t>
            </a:r>
          </a:p>
        </p:txBody>
      </p:sp>
      <p:sp>
        <p:nvSpPr>
          <p:cNvPr id="59" name="TextBox 59"/>
          <p:cNvSpPr txBox="1"/>
          <p:nvPr/>
        </p:nvSpPr>
        <p:spPr>
          <a:xfrm>
            <a:off x="2717570" y="3070011"/>
            <a:ext cx="3440302" cy="409575"/>
          </a:xfrm>
          <a:prstGeom prst="rect">
            <a:avLst/>
          </a:prstGeom>
        </p:spPr>
        <p:txBody>
          <a:bodyPr lIns="0" tIns="0" rIns="0" bIns="0" rtlCol="0" anchor="t">
            <a:spAutoFit/>
          </a:bodyPr>
          <a:lstStyle/>
          <a:p>
            <a:pPr algn="r">
              <a:lnSpc>
                <a:spcPts val="3359"/>
              </a:lnSpc>
            </a:pPr>
            <a:r>
              <a:rPr lang="en-US" sz="2799" b="1">
                <a:solidFill>
                  <a:srgbClr val="1A1A1A"/>
                </a:solidFill>
                <a:latin typeface="Montserrat Semi-Bold"/>
                <a:ea typeface="Montserrat Semi-Bold"/>
                <a:cs typeface="Montserrat Semi-Bold"/>
                <a:sym typeface="Montserrat Semi-Bold"/>
              </a:rPr>
              <a:t>Digital Tactics</a:t>
            </a:r>
          </a:p>
        </p:txBody>
      </p:sp>
      <p:sp>
        <p:nvSpPr>
          <p:cNvPr id="60" name="TextBox 60"/>
          <p:cNvSpPr txBox="1"/>
          <p:nvPr/>
        </p:nvSpPr>
        <p:spPr>
          <a:xfrm>
            <a:off x="11987253" y="3070011"/>
            <a:ext cx="3337743" cy="409575"/>
          </a:xfrm>
          <a:prstGeom prst="rect">
            <a:avLst/>
          </a:prstGeom>
        </p:spPr>
        <p:txBody>
          <a:bodyPr lIns="0" tIns="0" rIns="0" bIns="0" rtlCol="0" anchor="t">
            <a:spAutoFit/>
          </a:bodyPr>
          <a:lstStyle/>
          <a:p>
            <a:pPr algn="l">
              <a:lnSpc>
                <a:spcPts val="3359"/>
              </a:lnSpc>
            </a:pPr>
            <a:r>
              <a:rPr lang="en-US" sz="2799" b="1">
                <a:solidFill>
                  <a:srgbClr val="1A1A1A"/>
                </a:solidFill>
                <a:latin typeface="Montserrat Semi-Bold"/>
                <a:ea typeface="Montserrat Semi-Bold"/>
                <a:cs typeface="Montserrat Semi-Bold"/>
                <a:sym typeface="Montserrat Semi-Bold"/>
              </a:rPr>
              <a:t>Street Tactics</a:t>
            </a:r>
          </a:p>
        </p:txBody>
      </p:sp>
      <p:sp>
        <p:nvSpPr>
          <p:cNvPr id="61" name="TextBox 61"/>
          <p:cNvSpPr txBox="1"/>
          <p:nvPr/>
        </p:nvSpPr>
        <p:spPr>
          <a:xfrm>
            <a:off x="6950612" y="9802162"/>
            <a:ext cx="4354190"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Schwab, 2020; Cox, 2024; Sasse, 2020</a:t>
            </a:r>
          </a:p>
        </p:txBody>
      </p:sp>
      <p:sp>
        <p:nvSpPr>
          <p:cNvPr id="62" name="TextBox 62"/>
          <p:cNvSpPr txBox="1"/>
          <p:nvPr/>
        </p:nvSpPr>
        <p:spPr>
          <a:xfrm>
            <a:off x="6348372" y="8154780"/>
            <a:ext cx="5400756" cy="604520"/>
          </a:xfrm>
          <a:prstGeom prst="rect">
            <a:avLst/>
          </a:prstGeom>
        </p:spPr>
        <p:txBody>
          <a:bodyPr lIns="0" tIns="0" rIns="0" bIns="0" rtlCol="0" anchor="t">
            <a:spAutoFit/>
          </a:bodyPr>
          <a:lstStyle/>
          <a:p>
            <a:pPr algn="ctr">
              <a:lnSpc>
                <a:spcPts val="2469"/>
              </a:lnSpc>
              <a:spcBef>
                <a:spcPct val="0"/>
              </a:spcBef>
            </a:pPr>
            <a:r>
              <a:rPr lang="en-US" sz="1899" b="1">
                <a:solidFill>
                  <a:srgbClr val="000000"/>
                </a:solidFill>
                <a:latin typeface="Open Sauce Bold"/>
                <a:ea typeface="Open Sauce Bold"/>
                <a:cs typeface="Open Sauce Bold"/>
                <a:sym typeface="Open Sauce Bold"/>
              </a:rPr>
              <a:t>Key campaign:</a:t>
            </a:r>
          </a:p>
          <a:p>
            <a:pPr algn="ctr">
              <a:lnSpc>
                <a:spcPts val="2469"/>
              </a:lnSpc>
              <a:spcBef>
                <a:spcPct val="0"/>
              </a:spcBef>
            </a:pPr>
            <a:r>
              <a:rPr lang="en-US" sz="1899">
                <a:solidFill>
                  <a:srgbClr val="000000"/>
                </a:solidFill>
                <a:latin typeface="Open Sauce"/>
                <a:ea typeface="Open Sauce"/>
                <a:cs typeface="Open Sauce"/>
                <a:sym typeface="Open Sauce"/>
              </a:rPr>
              <a:t>#ChileDespertó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12888" r="-12888"/>
            </a:stretch>
          </a:blipFill>
        </p:spPr>
        <p:txBody>
          <a:bodyPr/>
          <a:lstStyle/>
          <a:p>
            <a:endParaRPr lang="en-US"/>
          </a:p>
        </p:txBody>
      </p:sp>
      <p:sp>
        <p:nvSpPr>
          <p:cNvPr id="3" name="Freeform 3"/>
          <p:cNvSpPr/>
          <p:nvPr/>
        </p:nvSpPr>
        <p:spPr>
          <a:xfrm>
            <a:off x="7519928" y="4250993"/>
            <a:ext cx="3790949" cy="3790949"/>
          </a:xfrm>
          <a:custGeom>
            <a:avLst/>
            <a:gdLst/>
            <a:ahLst/>
            <a:cxnLst/>
            <a:rect l="l" t="t" r="r" b="b"/>
            <a:pathLst>
              <a:path w="3790949" h="3790949">
                <a:moveTo>
                  <a:pt x="0" y="0"/>
                </a:moveTo>
                <a:lnTo>
                  <a:pt x="3790949" y="0"/>
                </a:lnTo>
                <a:lnTo>
                  <a:pt x="3790949" y="3790949"/>
                </a:lnTo>
                <a:lnTo>
                  <a:pt x="0" y="3790949"/>
                </a:lnTo>
                <a:lnTo>
                  <a:pt x="0" y="0"/>
                </a:lnTo>
                <a:close/>
              </a:path>
            </a:pathLst>
          </a:custGeom>
          <a:blipFill>
            <a:blip>
              <a:alphaModFix amt="15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TextBox 4"/>
          <p:cNvSpPr txBox="1"/>
          <p:nvPr/>
        </p:nvSpPr>
        <p:spPr>
          <a:xfrm>
            <a:off x="0" y="742950"/>
            <a:ext cx="18288000"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Colombia 2021: Digital Networks, National Strike</a:t>
            </a:r>
          </a:p>
        </p:txBody>
      </p:sp>
      <p:grpSp>
        <p:nvGrpSpPr>
          <p:cNvPr id="5" name="Group 5"/>
          <p:cNvGrpSpPr/>
          <p:nvPr/>
        </p:nvGrpSpPr>
        <p:grpSpPr>
          <a:xfrm>
            <a:off x="7161297" y="2876319"/>
            <a:ext cx="3823720" cy="3823720"/>
            <a:chOff x="0" y="0"/>
            <a:chExt cx="5098293" cy="5098293"/>
          </a:xfrm>
        </p:grpSpPr>
        <p:sp>
          <p:nvSpPr>
            <p:cNvPr id="6" name="Freeform 6"/>
            <p:cNvSpPr/>
            <p:nvPr/>
          </p:nvSpPr>
          <p:spPr>
            <a:xfrm>
              <a:off x="0" y="0"/>
              <a:ext cx="5098293" cy="5098293"/>
            </a:xfrm>
            <a:custGeom>
              <a:avLst/>
              <a:gdLst/>
              <a:ahLst/>
              <a:cxnLst/>
              <a:rect l="l" t="t" r="r" b="b"/>
              <a:pathLst>
                <a:path w="5098293" h="5098293">
                  <a:moveTo>
                    <a:pt x="0" y="0"/>
                  </a:moveTo>
                  <a:lnTo>
                    <a:pt x="5098293" y="0"/>
                  </a:lnTo>
                  <a:lnTo>
                    <a:pt x="5098293" y="5098293"/>
                  </a:lnTo>
                  <a:lnTo>
                    <a:pt x="0" y="509829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526748" y="525281"/>
              <a:ext cx="4047731" cy="404773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9" name="TextBox 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10" name="TextBox 10"/>
            <p:cNvSpPr txBox="1"/>
            <p:nvPr/>
          </p:nvSpPr>
          <p:spPr>
            <a:xfrm>
              <a:off x="698240" y="1331640"/>
              <a:ext cx="3700227" cy="2590800"/>
            </a:xfrm>
            <a:prstGeom prst="rect">
              <a:avLst/>
            </a:prstGeom>
          </p:spPr>
          <p:txBody>
            <a:bodyPr lIns="0" tIns="0" rIns="0" bIns="0" rtlCol="0" anchor="t">
              <a:spAutoFit/>
            </a:bodyPr>
            <a:lstStyle/>
            <a:p>
              <a:pPr algn="ctr">
                <a:lnSpc>
                  <a:spcPts val="3840"/>
                </a:lnSpc>
              </a:pPr>
              <a:r>
                <a:rPr lang="en-US" sz="3200" b="1">
                  <a:solidFill>
                    <a:srgbClr val="1A1A1A"/>
                  </a:solidFill>
                  <a:latin typeface="Montserrat Semi-Bold"/>
                  <a:ea typeface="Montserrat Semi-Bold"/>
                  <a:cs typeface="Montserrat Semi-Bold"/>
                  <a:sym typeface="Montserrat Semi-Bold"/>
                </a:rPr>
                <a:t>Digital visibility → public pressure</a:t>
              </a:r>
            </a:p>
          </p:txBody>
        </p:sp>
      </p:grpSp>
      <p:grpSp>
        <p:nvGrpSpPr>
          <p:cNvPr id="11" name="Group 11"/>
          <p:cNvGrpSpPr/>
          <p:nvPr/>
        </p:nvGrpSpPr>
        <p:grpSpPr>
          <a:xfrm>
            <a:off x="1082823" y="2612574"/>
            <a:ext cx="5241736" cy="6018014"/>
            <a:chOff x="0" y="0"/>
            <a:chExt cx="6988982" cy="8024018"/>
          </a:xfrm>
        </p:grpSpPr>
        <p:grpSp>
          <p:nvGrpSpPr>
            <p:cNvPr id="12" name="Group 12"/>
            <p:cNvGrpSpPr/>
            <p:nvPr/>
          </p:nvGrpSpPr>
          <p:grpSpPr>
            <a:xfrm>
              <a:off x="6827417" y="0"/>
              <a:ext cx="161565" cy="7996078"/>
              <a:chOff x="0" y="0"/>
              <a:chExt cx="31914" cy="1579472"/>
            </a:xfrm>
          </p:grpSpPr>
          <p:sp>
            <p:nvSpPr>
              <p:cNvPr id="13" name="Freeform 13"/>
              <p:cNvSpPr/>
              <p:nvPr/>
            </p:nvSpPr>
            <p:spPr>
              <a:xfrm>
                <a:off x="0" y="0"/>
                <a:ext cx="31914" cy="1579472"/>
              </a:xfrm>
              <a:custGeom>
                <a:avLst/>
                <a:gdLst/>
                <a:ahLst/>
                <a:cxnLst/>
                <a:rect l="l" t="t" r="r" b="b"/>
                <a:pathLst>
                  <a:path w="31914" h="1579472">
                    <a:moveTo>
                      <a:pt x="15957" y="0"/>
                    </a:moveTo>
                    <a:lnTo>
                      <a:pt x="15957" y="0"/>
                    </a:lnTo>
                    <a:cubicBezTo>
                      <a:pt x="20189" y="0"/>
                      <a:pt x="24248" y="1681"/>
                      <a:pt x="27240" y="4674"/>
                    </a:cubicBezTo>
                    <a:cubicBezTo>
                      <a:pt x="30233" y="7666"/>
                      <a:pt x="31914" y="11725"/>
                      <a:pt x="31914" y="15957"/>
                    </a:cubicBezTo>
                    <a:lnTo>
                      <a:pt x="31914" y="1563515"/>
                    </a:lnTo>
                    <a:cubicBezTo>
                      <a:pt x="31914" y="1572328"/>
                      <a:pt x="24770" y="1579472"/>
                      <a:pt x="15957" y="1579472"/>
                    </a:cubicBezTo>
                    <a:lnTo>
                      <a:pt x="15957" y="1579472"/>
                    </a:lnTo>
                    <a:cubicBezTo>
                      <a:pt x="11725" y="1579472"/>
                      <a:pt x="7666" y="1577791"/>
                      <a:pt x="4674" y="1574799"/>
                    </a:cubicBezTo>
                    <a:cubicBezTo>
                      <a:pt x="1681" y="1571806"/>
                      <a:pt x="0" y="1567747"/>
                      <a:pt x="0" y="1563515"/>
                    </a:cubicBezTo>
                    <a:lnTo>
                      <a:pt x="0" y="15957"/>
                    </a:lnTo>
                    <a:cubicBezTo>
                      <a:pt x="0" y="7144"/>
                      <a:pt x="7144" y="0"/>
                      <a:pt x="15957" y="0"/>
                    </a:cubicBezTo>
                    <a:close/>
                  </a:path>
                </a:pathLst>
              </a:custGeom>
              <a:solidFill>
                <a:srgbClr val="3A59D1"/>
              </a:solidFill>
            </p:spPr>
            <p:txBody>
              <a:bodyPr/>
              <a:lstStyle/>
              <a:p>
                <a:endParaRPr lang="en-US"/>
              </a:p>
            </p:txBody>
          </p:sp>
          <p:sp>
            <p:nvSpPr>
              <p:cNvPr id="14" name="TextBox 14"/>
              <p:cNvSpPr txBox="1"/>
              <p:nvPr/>
            </p:nvSpPr>
            <p:spPr>
              <a:xfrm>
                <a:off x="0" y="-19050"/>
                <a:ext cx="31914" cy="1598522"/>
              </a:xfrm>
              <a:prstGeom prst="rect">
                <a:avLst/>
              </a:prstGeom>
            </p:spPr>
            <p:txBody>
              <a:bodyPr lIns="50800" tIns="50800" rIns="50800" bIns="50800" rtlCol="0" anchor="ctr"/>
              <a:lstStyle/>
              <a:p>
                <a:pPr algn="ctr">
                  <a:lnSpc>
                    <a:spcPts val="2340"/>
                  </a:lnSpc>
                </a:pPr>
                <a:endParaRPr/>
              </a:p>
            </p:txBody>
          </p:sp>
        </p:grpSp>
        <p:grpSp>
          <p:nvGrpSpPr>
            <p:cNvPr id="15" name="Group 15"/>
            <p:cNvGrpSpPr/>
            <p:nvPr/>
          </p:nvGrpSpPr>
          <p:grpSpPr>
            <a:xfrm>
              <a:off x="5366917" y="1703729"/>
              <a:ext cx="1206500" cy="12065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7" name="TextBox 1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8" name="Group 18"/>
            <p:cNvGrpSpPr/>
            <p:nvPr/>
          </p:nvGrpSpPr>
          <p:grpSpPr>
            <a:xfrm>
              <a:off x="5366917" y="3408325"/>
              <a:ext cx="1206500" cy="1206500"/>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21" name="Group 21"/>
            <p:cNvGrpSpPr/>
            <p:nvPr/>
          </p:nvGrpSpPr>
          <p:grpSpPr>
            <a:xfrm>
              <a:off x="5366917" y="5112922"/>
              <a:ext cx="1206500" cy="120650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3" name="TextBox 2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24" name="Group 24"/>
            <p:cNvGrpSpPr/>
            <p:nvPr/>
          </p:nvGrpSpPr>
          <p:grpSpPr>
            <a:xfrm>
              <a:off x="5366917" y="6817518"/>
              <a:ext cx="1206500" cy="1206500"/>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6" name="TextBox 2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7" name="Freeform 27"/>
            <p:cNvSpPr/>
            <p:nvPr/>
          </p:nvSpPr>
          <p:spPr>
            <a:xfrm>
              <a:off x="5433664" y="1886838"/>
              <a:ext cx="1073006" cy="861087"/>
            </a:xfrm>
            <a:custGeom>
              <a:avLst/>
              <a:gdLst/>
              <a:ahLst/>
              <a:cxnLst/>
              <a:rect l="l" t="t" r="r" b="b"/>
              <a:pathLst>
                <a:path w="1073006" h="861087">
                  <a:moveTo>
                    <a:pt x="0" y="0"/>
                  </a:moveTo>
                  <a:lnTo>
                    <a:pt x="1073006" y="0"/>
                  </a:lnTo>
                  <a:lnTo>
                    <a:pt x="1073006" y="861087"/>
                  </a:lnTo>
                  <a:lnTo>
                    <a:pt x="0" y="8610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8" name="Freeform 28"/>
            <p:cNvSpPr/>
            <p:nvPr/>
          </p:nvSpPr>
          <p:spPr>
            <a:xfrm>
              <a:off x="5543052" y="3590511"/>
              <a:ext cx="842128" cy="842128"/>
            </a:xfrm>
            <a:custGeom>
              <a:avLst/>
              <a:gdLst/>
              <a:ahLst/>
              <a:cxnLst/>
              <a:rect l="l" t="t" r="r" b="b"/>
              <a:pathLst>
                <a:path w="842128" h="842128">
                  <a:moveTo>
                    <a:pt x="0" y="0"/>
                  </a:moveTo>
                  <a:lnTo>
                    <a:pt x="842127" y="0"/>
                  </a:lnTo>
                  <a:lnTo>
                    <a:pt x="842127" y="842128"/>
                  </a:lnTo>
                  <a:lnTo>
                    <a:pt x="0" y="84212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Freeform 29"/>
            <p:cNvSpPr/>
            <p:nvPr/>
          </p:nvSpPr>
          <p:spPr>
            <a:xfrm>
              <a:off x="5515816" y="5390170"/>
              <a:ext cx="908702" cy="745136"/>
            </a:xfrm>
            <a:custGeom>
              <a:avLst/>
              <a:gdLst/>
              <a:ahLst/>
              <a:cxnLst/>
              <a:rect l="l" t="t" r="r" b="b"/>
              <a:pathLst>
                <a:path w="908702" h="745136">
                  <a:moveTo>
                    <a:pt x="0" y="0"/>
                  </a:moveTo>
                  <a:lnTo>
                    <a:pt x="908702" y="0"/>
                  </a:lnTo>
                  <a:lnTo>
                    <a:pt x="908702" y="745136"/>
                  </a:lnTo>
                  <a:lnTo>
                    <a:pt x="0" y="7451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0" name="Freeform 30"/>
            <p:cNvSpPr/>
            <p:nvPr/>
          </p:nvSpPr>
          <p:spPr>
            <a:xfrm>
              <a:off x="5508042" y="7012012"/>
              <a:ext cx="912147" cy="817512"/>
            </a:xfrm>
            <a:custGeom>
              <a:avLst/>
              <a:gdLst/>
              <a:ahLst/>
              <a:cxnLst/>
              <a:rect l="l" t="t" r="r" b="b"/>
              <a:pathLst>
                <a:path w="912147" h="817512">
                  <a:moveTo>
                    <a:pt x="0" y="0"/>
                  </a:moveTo>
                  <a:lnTo>
                    <a:pt x="912147" y="0"/>
                  </a:lnTo>
                  <a:lnTo>
                    <a:pt x="912147" y="817512"/>
                  </a:lnTo>
                  <a:lnTo>
                    <a:pt x="0" y="81751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1" name="TextBox 31"/>
            <p:cNvSpPr txBox="1"/>
            <p:nvPr/>
          </p:nvSpPr>
          <p:spPr>
            <a:xfrm>
              <a:off x="0" y="2115844"/>
              <a:ext cx="5046842"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Hashtag coordination</a:t>
              </a:r>
            </a:p>
          </p:txBody>
        </p:sp>
        <p:sp>
          <p:nvSpPr>
            <p:cNvPr id="32" name="TextBox 32"/>
            <p:cNvSpPr txBox="1"/>
            <p:nvPr/>
          </p:nvSpPr>
          <p:spPr>
            <a:xfrm>
              <a:off x="0" y="5525037"/>
              <a:ext cx="5046842"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Citizen journalism</a:t>
              </a:r>
            </a:p>
          </p:txBody>
        </p:sp>
        <p:sp>
          <p:nvSpPr>
            <p:cNvPr id="33" name="TextBox 33"/>
            <p:cNvSpPr txBox="1"/>
            <p:nvPr/>
          </p:nvSpPr>
          <p:spPr>
            <a:xfrm>
              <a:off x="0" y="3820440"/>
              <a:ext cx="5046842"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Livestreamed protests</a:t>
              </a:r>
            </a:p>
          </p:txBody>
        </p:sp>
        <p:sp>
          <p:nvSpPr>
            <p:cNvPr id="34" name="TextBox 34"/>
            <p:cNvSpPr txBox="1"/>
            <p:nvPr/>
          </p:nvSpPr>
          <p:spPr>
            <a:xfrm>
              <a:off x="0" y="7229633"/>
              <a:ext cx="5046842" cy="465878"/>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Evidence sharing</a:t>
              </a:r>
            </a:p>
          </p:txBody>
        </p:sp>
        <p:sp>
          <p:nvSpPr>
            <p:cNvPr id="35" name="TextBox 35"/>
            <p:cNvSpPr txBox="1"/>
            <p:nvPr/>
          </p:nvSpPr>
          <p:spPr>
            <a:xfrm>
              <a:off x="1986348" y="606741"/>
              <a:ext cx="4587069" cy="549275"/>
            </a:xfrm>
            <a:prstGeom prst="rect">
              <a:avLst/>
            </a:prstGeom>
          </p:spPr>
          <p:txBody>
            <a:bodyPr lIns="0" tIns="0" rIns="0" bIns="0" rtlCol="0" anchor="t">
              <a:spAutoFit/>
            </a:bodyPr>
            <a:lstStyle/>
            <a:p>
              <a:pPr algn="r">
                <a:lnSpc>
                  <a:spcPts val="3359"/>
                </a:lnSpc>
              </a:pPr>
              <a:r>
                <a:rPr lang="en-US" sz="2799" b="1">
                  <a:solidFill>
                    <a:srgbClr val="1A1A1A"/>
                  </a:solidFill>
                  <a:latin typeface="Montserrat Semi-Bold"/>
                  <a:ea typeface="Montserrat Semi-Bold"/>
                  <a:cs typeface="Montserrat Semi-Bold"/>
                  <a:sym typeface="Montserrat Semi-Bold"/>
                </a:rPr>
                <a:t>Digital Tactics</a:t>
              </a:r>
            </a:p>
          </p:txBody>
        </p:sp>
      </p:grpSp>
      <p:grpSp>
        <p:nvGrpSpPr>
          <p:cNvPr id="36" name="Group 36"/>
          <p:cNvGrpSpPr/>
          <p:nvPr/>
        </p:nvGrpSpPr>
        <p:grpSpPr>
          <a:xfrm>
            <a:off x="11772941" y="2612574"/>
            <a:ext cx="5631345" cy="6018014"/>
            <a:chOff x="0" y="0"/>
            <a:chExt cx="7508461" cy="8024018"/>
          </a:xfrm>
        </p:grpSpPr>
        <p:grpSp>
          <p:nvGrpSpPr>
            <p:cNvPr id="37" name="Group 37"/>
            <p:cNvGrpSpPr/>
            <p:nvPr/>
          </p:nvGrpSpPr>
          <p:grpSpPr>
            <a:xfrm>
              <a:off x="479065" y="1703729"/>
              <a:ext cx="1206500" cy="1206500"/>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39" name="TextBox 3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0" name="Group 40"/>
            <p:cNvGrpSpPr/>
            <p:nvPr/>
          </p:nvGrpSpPr>
          <p:grpSpPr>
            <a:xfrm>
              <a:off x="479065" y="5112922"/>
              <a:ext cx="1206500" cy="1206500"/>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2" name="TextBox 42"/>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3" name="Group 43"/>
            <p:cNvGrpSpPr/>
            <p:nvPr/>
          </p:nvGrpSpPr>
          <p:grpSpPr>
            <a:xfrm>
              <a:off x="479065" y="3408325"/>
              <a:ext cx="1206500" cy="1206500"/>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5" name="TextBox 4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6" name="Group 46"/>
            <p:cNvGrpSpPr/>
            <p:nvPr/>
          </p:nvGrpSpPr>
          <p:grpSpPr>
            <a:xfrm>
              <a:off x="479065" y="6817518"/>
              <a:ext cx="1206500" cy="1206500"/>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48" name="TextBox 48"/>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9" name="Group 49"/>
            <p:cNvGrpSpPr/>
            <p:nvPr/>
          </p:nvGrpSpPr>
          <p:grpSpPr>
            <a:xfrm>
              <a:off x="0" y="0"/>
              <a:ext cx="161565" cy="7996078"/>
              <a:chOff x="0" y="0"/>
              <a:chExt cx="31914" cy="1579472"/>
            </a:xfrm>
          </p:grpSpPr>
          <p:sp>
            <p:nvSpPr>
              <p:cNvPr id="50" name="Freeform 50"/>
              <p:cNvSpPr/>
              <p:nvPr/>
            </p:nvSpPr>
            <p:spPr>
              <a:xfrm>
                <a:off x="0" y="0"/>
                <a:ext cx="31914" cy="1579472"/>
              </a:xfrm>
              <a:custGeom>
                <a:avLst/>
                <a:gdLst/>
                <a:ahLst/>
                <a:cxnLst/>
                <a:rect l="l" t="t" r="r" b="b"/>
                <a:pathLst>
                  <a:path w="31914" h="1579472">
                    <a:moveTo>
                      <a:pt x="15957" y="0"/>
                    </a:moveTo>
                    <a:lnTo>
                      <a:pt x="15957" y="0"/>
                    </a:lnTo>
                    <a:cubicBezTo>
                      <a:pt x="20189" y="0"/>
                      <a:pt x="24248" y="1681"/>
                      <a:pt x="27240" y="4674"/>
                    </a:cubicBezTo>
                    <a:cubicBezTo>
                      <a:pt x="30233" y="7666"/>
                      <a:pt x="31914" y="11725"/>
                      <a:pt x="31914" y="15957"/>
                    </a:cubicBezTo>
                    <a:lnTo>
                      <a:pt x="31914" y="1563515"/>
                    </a:lnTo>
                    <a:cubicBezTo>
                      <a:pt x="31914" y="1572328"/>
                      <a:pt x="24770" y="1579472"/>
                      <a:pt x="15957" y="1579472"/>
                    </a:cubicBezTo>
                    <a:lnTo>
                      <a:pt x="15957" y="1579472"/>
                    </a:lnTo>
                    <a:cubicBezTo>
                      <a:pt x="11725" y="1579472"/>
                      <a:pt x="7666" y="1577791"/>
                      <a:pt x="4674" y="1574799"/>
                    </a:cubicBezTo>
                    <a:cubicBezTo>
                      <a:pt x="1681" y="1571806"/>
                      <a:pt x="0" y="1567747"/>
                      <a:pt x="0" y="1563515"/>
                    </a:cubicBezTo>
                    <a:lnTo>
                      <a:pt x="0" y="15957"/>
                    </a:lnTo>
                    <a:cubicBezTo>
                      <a:pt x="0" y="7144"/>
                      <a:pt x="7144" y="0"/>
                      <a:pt x="15957" y="0"/>
                    </a:cubicBezTo>
                    <a:close/>
                  </a:path>
                </a:pathLst>
              </a:custGeom>
              <a:solidFill>
                <a:srgbClr val="3D90D7"/>
              </a:solidFill>
            </p:spPr>
            <p:txBody>
              <a:bodyPr/>
              <a:lstStyle/>
              <a:p>
                <a:endParaRPr lang="en-US"/>
              </a:p>
            </p:txBody>
          </p:sp>
          <p:sp>
            <p:nvSpPr>
              <p:cNvPr id="51" name="TextBox 51"/>
              <p:cNvSpPr txBox="1"/>
              <p:nvPr/>
            </p:nvSpPr>
            <p:spPr>
              <a:xfrm>
                <a:off x="0" y="-19050"/>
                <a:ext cx="31914" cy="1598522"/>
              </a:xfrm>
              <a:prstGeom prst="rect">
                <a:avLst/>
              </a:prstGeom>
            </p:spPr>
            <p:txBody>
              <a:bodyPr lIns="50800" tIns="50800" rIns="50800" bIns="50800" rtlCol="0" anchor="ctr"/>
              <a:lstStyle/>
              <a:p>
                <a:pPr algn="ctr">
                  <a:lnSpc>
                    <a:spcPts val="2340"/>
                  </a:lnSpc>
                </a:pPr>
                <a:endParaRPr/>
              </a:p>
            </p:txBody>
          </p:sp>
        </p:grpSp>
        <p:sp>
          <p:nvSpPr>
            <p:cNvPr id="52" name="Freeform 52"/>
            <p:cNvSpPr/>
            <p:nvPr/>
          </p:nvSpPr>
          <p:spPr>
            <a:xfrm>
              <a:off x="602347" y="1885612"/>
              <a:ext cx="918227" cy="793118"/>
            </a:xfrm>
            <a:custGeom>
              <a:avLst/>
              <a:gdLst/>
              <a:ahLst/>
              <a:cxnLst/>
              <a:rect l="l" t="t" r="r" b="b"/>
              <a:pathLst>
                <a:path w="918227" h="793118">
                  <a:moveTo>
                    <a:pt x="0" y="0"/>
                  </a:moveTo>
                  <a:lnTo>
                    <a:pt x="918226" y="0"/>
                  </a:lnTo>
                  <a:lnTo>
                    <a:pt x="918226" y="793118"/>
                  </a:lnTo>
                  <a:lnTo>
                    <a:pt x="0" y="79311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3" name="Freeform 53"/>
            <p:cNvSpPr/>
            <p:nvPr/>
          </p:nvSpPr>
          <p:spPr>
            <a:xfrm>
              <a:off x="602347" y="5255765"/>
              <a:ext cx="959936" cy="879541"/>
            </a:xfrm>
            <a:custGeom>
              <a:avLst/>
              <a:gdLst/>
              <a:ahLst/>
              <a:cxnLst/>
              <a:rect l="l" t="t" r="r" b="b"/>
              <a:pathLst>
                <a:path w="959936" h="879541">
                  <a:moveTo>
                    <a:pt x="0" y="0"/>
                  </a:moveTo>
                  <a:lnTo>
                    <a:pt x="959936" y="0"/>
                  </a:lnTo>
                  <a:lnTo>
                    <a:pt x="959936" y="879541"/>
                  </a:lnTo>
                  <a:lnTo>
                    <a:pt x="0" y="87954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54" name="Freeform 54"/>
            <p:cNvSpPr/>
            <p:nvPr/>
          </p:nvSpPr>
          <p:spPr>
            <a:xfrm>
              <a:off x="641307" y="3772358"/>
              <a:ext cx="914509" cy="571568"/>
            </a:xfrm>
            <a:custGeom>
              <a:avLst/>
              <a:gdLst/>
              <a:ahLst/>
              <a:cxnLst/>
              <a:rect l="l" t="t" r="r" b="b"/>
              <a:pathLst>
                <a:path w="914509" h="571568">
                  <a:moveTo>
                    <a:pt x="0" y="0"/>
                  </a:moveTo>
                  <a:lnTo>
                    <a:pt x="914508" y="0"/>
                  </a:lnTo>
                  <a:lnTo>
                    <a:pt x="914508" y="571568"/>
                  </a:lnTo>
                  <a:lnTo>
                    <a:pt x="0" y="57156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55" name="Freeform 55"/>
            <p:cNvSpPr/>
            <p:nvPr/>
          </p:nvSpPr>
          <p:spPr>
            <a:xfrm>
              <a:off x="571868" y="7071881"/>
              <a:ext cx="979184" cy="757643"/>
            </a:xfrm>
            <a:custGeom>
              <a:avLst/>
              <a:gdLst/>
              <a:ahLst/>
              <a:cxnLst/>
              <a:rect l="l" t="t" r="r" b="b"/>
              <a:pathLst>
                <a:path w="979184" h="757643">
                  <a:moveTo>
                    <a:pt x="0" y="0"/>
                  </a:moveTo>
                  <a:lnTo>
                    <a:pt x="979184" y="0"/>
                  </a:lnTo>
                  <a:lnTo>
                    <a:pt x="979184" y="757643"/>
                  </a:lnTo>
                  <a:lnTo>
                    <a:pt x="0" y="75764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6" name="TextBox 56"/>
            <p:cNvSpPr txBox="1"/>
            <p:nvPr/>
          </p:nvSpPr>
          <p:spPr>
            <a:xfrm>
              <a:off x="2037063" y="2115844"/>
              <a:ext cx="5205919"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National strike actions</a:t>
              </a:r>
            </a:p>
          </p:txBody>
        </p:sp>
        <p:sp>
          <p:nvSpPr>
            <p:cNvPr id="57" name="TextBox 57"/>
            <p:cNvSpPr txBox="1"/>
            <p:nvPr/>
          </p:nvSpPr>
          <p:spPr>
            <a:xfrm>
              <a:off x="2035548" y="5525037"/>
              <a:ext cx="5205919"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Mass demonstrations</a:t>
              </a:r>
            </a:p>
          </p:txBody>
        </p:sp>
        <p:sp>
          <p:nvSpPr>
            <p:cNvPr id="58" name="TextBox 58"/>
            <p:cNvSpPr txBox="1"/>
            <p:nvPr/>
          </p:nvSpPr>
          <p:spPr>
            <a:xfrm>
              <a:off x="2035557" y="3820440"/>
              <a:ext cx="5207425"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Road blockades</a:t>
              </a:r>
            </a:p>
          </p:txBody>
        </p:sp>
        <p:sp>
          <p:nvSpPr>
            <p:cNvPr id="59" name="TextBox 59"/>
            <p:cNvSpPr txBox="1"/>
            <p:nvPr/>
          </p:nvSpPr>
          <p:spPr>
            <a:xfrm>
              <a:off x="2037063" y="7143791"/>
              <a:ext cx="5471398" cy="465878"/>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Popular assemblies</a:t>
              </a:r>
            </a:p>
          </p:txBody>
        </p:sp>
        <p:sp>
          <p:nvSpPr>
            <p:cNvPr id="60" name="TextBox 60"/>
            <p:cNvSpPr txBox="1"/>
            <p:nvPr/>
          </p:nvSpPr>
          <p:spPr>
            <a:xfrm>
              <a:off x="479065" y="606741"/>
              <a:ext cx="4450324" cy="549275"/>
            </a:xfrm>
            <a:prstGeom prst="rect">
              <a:avLst/>
            </a:prstGeom>
          </p:spPr>
          <p:txBody>
            <a:bodyPr lIns="0" tIns="0" rIns="0" bIns="0" rtlCol="0" anchor="t">
              <a:spAutoFit/>
            </a:bodyPr>
            <a:lstStyle/>
            <a:p>
              <a:pPr algn="l">
                <a:lnSpc>
                  <a:spcPts val="3359"/>
                </a:lnSpc>
              </a:pPr>
              <a:r>
                <a:rPr lang="en-US" sz="2799" b="1">
                  <a:solidFill>
                    <a:srgbClr val="1A1A1A"/>
                  </a:solidFill>
                  <a:latin typeface="Montserrat Semi-Bold"/>
                  <a:ea typeface="Montserrat Semi-Bold"/>
                  <a:cs typeface="Montserrat Semi-Bold"/>
                  <a:sym typeface="Montserrat Semi-Bold"/>
                </a:rPr>
                <a:t>Street Tactics</a:t>
              </a:r>
            </a:p>
          </p:txBody>
        </p:sp>
      </p:grpSp>
      <p:sp>
        <p:nvSpPr>
          <p:cNvPr id="61" name="TextBox 61"/>
          <p:cNvSpPr txBox="1"/>
          <p:nvPr/>
        </p:nvSpPr>
        <p:spPr>
          <a:xfrm>
            <a:off x="6095296" y="9802162"/>
            <a:ext cx="6064821" cy="268343"/>
          </a:xfrm>
          <a:prstGeom prst="rect">
            <a:avLst/>
          </a:prstGeom>
        </p:spPr>
        <p:txBody>
          <a:bodyPr lIns="0" tIns="0" rIns="0" bIns="0" rtlCol="0" anchor="t">
            <a:spAutoFit/>
          </a:bodyPr>
          <a:lstStyle/>
          <a:p>
            <a:pPr algn="ctr">
              <a:lnSpc>
                <a:spcPts val="2340"/>
              </a:lnSpc>
              <a:spcBef>
                <a:spcPct val="0"/>
              </a:spcBef>
            </a:pPr>
            <a:r>
              <a:rPr lang="en-US" sz="1600" dirty="0" err="1">
                <a:solidFill>
                  <a:srgbClr val="000000"/>
                </a:solidFill>
                <a:latin typeface="Open Sauce"/>
                <a:ea typeface="Open Sauce"/>
                <a:cs typeface="Open Sauce"/>
                <a:sym typeface="Open Sauce"/>
              </a:rPr>
              <a:t>DFRLab</a:t>
            </a:r>
            <a:r>
              <a:rPr lang="en-US" sz="1600" dirty="0">
                <a:solidFill>
                  <a:srgbClr val="000000"/>
                </a:solidFill>
                <a:latin typeface="Open Sauce"/>
                <a:ea typeface="Open Sauce"/>
                <a:cs typeface="Open Sauce"/>
                <a:sym typeface="Open Sauce"/>
              </a:rPr>
              <a:t>, 2021; HRW, 2021; Amnesty International, 2022</a:t>
            </a:r>
          </a:p>
        </p:txBody>
      </p:sp>
      <p:sp>
        <p:nvSpPr>
          <p:cNvPr id="62" name="TextBox 62"/>
          <p:cNvSpPr txBox="1"/>
          <p:nvPr/>
        </p:nvSpPr>
        <p:spPr>
          <a:xfrm>
            <a:off x="6372184" y="7174067"/>
            <a:ext cx="5400756" cy="1823720"/>
          </a:xfrm>
          <a:prstGeom prst="rect">
            <a:avLst/>
          </a:prstGeom>
        </p:spPr>
        <p:txBody>
          <a:bodyPr lIns="0" tIns="0" rIns="0" bIns="0" rtlCol="0" anchor="t">
            <a:spAutoFit/>
          </a:bodyPr>
          <a:lstStyle/>
          <a:p>
            <a:pPr algn="ctr">
              <a:lnSpc>
                <a:spcPts val="2469"/>
              </a:lnSpc>
              <a:spcBef>
                <a:spcPct val="0"/>
              </a:spcBef>
            </a:pPr>
            <a:r>
              <a:rPr lang="en-US" sz="1899" b="1">
                <a:solidFill>
                  <a:srgbClr val="000000"/>
                </a:solidFill>
                <a:latin typeface="Open Sauce Bold"/>
                <a:ea typeface="Open Sauce Bold"/>
                <a:cs typeface="Open Sauce Bold"/>
                <a:sym typeface="Open Sauce Bold"/>
              </a:rPr>
              <a:t>Key campaigns:</a:t>
            </a:r>
          </a:p>
          <a:p>
            <a:pPr algn="ctr">
              <a:lnSpc>
                <a:spcPts val="2469"/>
              </a:lnSpc>
              <a:spcBef>
                <a:spcPct val="0"/>
              </a:spcBef>
            </a:pPr>
            <a:r>
              <a:rPr lang="en-US" sz="1899">
                <a:solidFill>
                  <a:srgbClr val="000000"/>
                </a:solidFill>
                <a:latin typeface="Open Sauce"/>
                <a:ea typeface="Open Sauce"/>
                <a:cs typeface="Open Sauce"/>
                <a:sym typeface="Open Sauce"/>
              </a:rPr>
              <a:t>#ParoNacional28A, #ParoNacional1M, #SOSColombia, and #ParoNacionalColombia</a:t>
            </a:r>
          </a:p>
          <a:p>
            <a:pPr algn="ctr">
              <a:lnSpc>
                <a:spcPts val="2469"/>
              </a:lnSpc>
              <a:spcBef>
                <a:spcPct val="0"/>
              </a:spcBef>
            </a:pPr>
            <a:endParaRPr lang="en-US" sz="1899">
              <a:solidFill>
                <a:srgbClr val="000000"/>
              </a:solidFill>
              <a:latin typeface="Open Sauce"/>
              <a:ea typeface="Open Sauce"/>
              <a:cs typeface="Open Sauce"/>
              <a:sym typeface="Open Sauce"/>
            </a:endParaRPr>
          </a:p>
          <a:p>
            <a:pPr algn="ctr">
              <a:lnSpc>
                <a:spcPts val="2469"/>
              </a:lnSpc>
              <a:spcBef>
                <a:spcPct val="0"/>
              </a:spcBef>
            </a:pPr>
            <a:r>
              <a:rPr lang="en-US" sz="1899" b="1">
                <a:solidFill>
                  <a:srgbClr val="000000"/>
                </a:solidFill>
                <a:latin typeface="Open Sauce Bold"/>
                <a:ea typeface="Open Sauce Bold"/>
                <a:cs typeface="Open Sauce Bold"/>
                <a:sym typeface="Open Sauce Bold"/>
              </a:rPr>
              <a:t>Digital reach:</a:t>
            </a:r>
          </a:p>
          <a:p>
            <a:pPr algn="ctr">
              <a:lnSpc>
                <a:spcPts val="2469"/>
              </a:lnSpc>
              <a:spcBef>
                <a:spcPct val="0"/>
              </a:spcBef>
            </a:pPr>
            <a:r>
              <a:rPr lang="en-US" sz="1899">
                <a:solidFill>
                  <a:srgbClr val="000000"/>
                </a:solidFill>
                <a:latin typeface="Open Sauce"/>
                <a:ea typeface="Open Sauce"/>
                <a:cs typeface="Open Sauce"/>
                <a:sym typeface="Open Sauce"/>
              </a:rPr>
              <a:t>~3 million tweets by May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75638" b="-75638"/>
            </a:stretch>
          </a:blipFill>
        </p:spPr>
        <p:txBody>
          <a:bodyPr/>
          <a:lstStyle/>
          <a:p>
            <a:endParaRPr lang="en-US"/>
          </a:p>
        </p:txBody>
      </p:sp>
      <p:sp>
        <p:nvSpPr>
          <p:cNvPr id="3" name="Freeform 3"/>
          <p:cNvSpPr/>
          <p:nvPr/>
        </p:nvSpPr>
        <p:spPr>
          <a:xfrm>
            <a:off x="6404684" y="4197047"/>
            <a:ext cx="2579838" cy="2683837"/>
          </a:xfrm>
          <a:custGeom>
            <a:avLst/>
            <a:gdLst/>
            <a:ahLst/>
            <a:cxnLst/>
            <a:rect l="l" t="t" r="r" b="b"/>
            <a:pathLst>
              <a:path w="2579838" h="2683837">
                <a:moveTo>
                  <a:pt x="0" y="0"/>
                </a:moveTo>
                <a:lnTo>
                  <a:pt x="2579838" y="0"/>
                </a:lnTo>
                <a:lnTo>
                  <a:pt x="2579838" y="2683837"/>
                </a:lnTo>
                <a:lnTo>
                  <a:pt x="0" y="2683837"/>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flipV="1">
            <a:off x="9304177" y="4249570"/>
            <a:ext cx="2579838" cy="2683837"/>
          </a:xfrm>
          <a:custGeom>
            <a:avLst/>
            <a:gdLst/>
            <a:ahLst/>
            <a:cxnLst/>
            <a:rect l="l" t="t" r="r" b="b"/>
            <a:pathLst>
              <a:path w="2579838" h="2683837">
                <a:moveTo>
                  <a:pt x="0" y="2683836"/>
                </a:moveTo>
                <a:lnTo>
                  <a:pt x="2579837" y="2683836"/>
                </a:lnTo>
                <a:lnTo>
                  <a:pt x="2579837" y="0"/>
                </a:lnTo>
                <a:lnTo>
                  <a:pt x="0" y="0"/>
                </a:lnTo>
                <a:lnTo>
                  <a:pt x="0" y="2683836"/>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5" name="Group 5"/>
          <p:cNvGrpSpPr/>
          <p:nvPr/>
        </p:nvGrpSpPr>
        <p:grpSpPr>
          <a:xfrm>
            <a:off x="4787196" y="3635627"/>
            <a:ext cx="809625" cy="80962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8" name="Group 8"/>
          <p:cNvGrpSpPr/>
          <p:nvPr/>
        </p:nvGrpSpPr>
        <p:grpSpPr>
          <a:xfrm>
            <a:off x="4787196" y="5022312"/>
            <a:ext cx="809625" cy="80962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1" name="Group 11"/>
          <p:cNvGrpSpPr/>
          <p:nvPr/>
        </p:nvGrpSpPr>
        <p:grpSpPr>
          <a:xfrm>
            <a:off x="12693639" y="3635627"/>
            <a:ext cx="809625" cy="80962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3" name="TextBox 1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4" name="Group 14"/>
          <p:cNvGrpSpPr/>
          <p:nvPr/>
        </p:nvGrpSpPr>
        <p:grpSpPr>
          <a:xfrm>
            <a:off x="12603434" y="6555276"/>
            <a:ext cx="809625" cy="80962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6" name="TextBox 1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7" name="Group 17"/>
          <p:cNvGrpSpPr/>
          <p:nvPr/>
        </p:nvGrpSpPr>
        <p:grpSpPr>
          <a:xfrm>
            <a:off x="12603434" y="5017470"/>
            <a:ext cx="809625" cy="80962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9" name="TextBox 1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0" name="Freeform 20"/>
          <p:cNvSpPr/>
          <p:nvPr/>
        </p:nvSpPr>
        <p:spPr>
          <a:xfrm>
            <a:off x="6649660" y="4584433"/>
            <a:ext cx="2619375" cy="2619375"/>
          </a:xfrm>
          <a:custGeom>
            <a:avLst/>
            <a:gdLst/>
            <a:ahLst/>
            <a:cxnLst/>
            <a:rect l="l" t="t" r="r" b="b"/>
            <a:pathLst>
              <a:path w="2619375" h="2619375">
                <a:moveTo>
                  <a:pt x="0" y="0"/>
                </a:moveTo>
                <a:lnTo>
                  <a:pt x="2619375" y="0"/>
                </a:lnTo>
                <a:lnTo>
                  <a:pt x="2619375" y="2619375"/>
                </a:lnTo>
                <a:lnTo>
                  <a:pt x="0" y="2619375"/>
                </a:lnTo>
                <a:lnTo>
                  <a:pt x="0" y="0"/>
                </a:lnTo>
                <a:close/>
              </a:path>
            </a:pathLst>
          </a:custGeom>
          <a:blipFill>
            <a:blip>
              <a:alphaModFix amt="15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21" name="Group 21"/>
          <p:cNvGrpSpPr/>
          <p:nvPr/>
        </p:nvGrpSpPr>
        <p:grpSpPr>
          <a:xfrm>
            <a:off x="6650345" y="4584433"/>
            <a:ext cx="2088515" cy="2088515"/>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4" name="Freeform 24"/>
          <p:cNvSpPr/>
          <p:nvPr/>
        </p:nvSpPr>
        <p:spPr>
          <a:xfrm>
            <a:off x="9559363" y="4492428"/>
            <a:ext cx="2619375" cy="2619375"/>
          </a:xfrm>
          <a:custGeom>
            <a:avLst/>
            <a:gdLst/>
            <a:ahLst/>
            <a:cxnLst/>
            <a:rect l="l" t="t" r="r" b="b"/>
            <a:pathLst>
              <a:path w="2619375" h="2619375">
                <a:moveTo>
                  <a:pt x="0" y="0"/>
                </a:moveTo>
                <a:lnTo>
                  <a:pt x="2619375" y="0"/>
                </a:lnTo>
                <a:lnTo>
                  <a:pt x="2619375" y="2619375"/>
                </a:lnTo>
                <a:lnTo>
                  <a:pt x="0" y="2619375"/>
                </a:lnTo>
                <a:lnTo>
                  <a:pt x="0" y="0"/>
                </a:lnTo>
                <a:close/>
              </a:path>
            </a:pathLst>
          </a:custGeom>
          <a:blipFill>
            <a:blip>
              <a:alphaModFix amt="1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25" name="Group 25"/>
          <p:cNvGrpSpPr/>
          <p:nvPr/>
        </p:nvGrpSpPr>
        <p:grpSpPr>
          <a:xfrm>
            <a:off x="9559363" y="4492428"/>
            <a:ext cx="2088515" cy="2088515"/>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7" name="TextBox 2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8" name="AutoShape 28"/>
          <p:cNvSpPr/>
          <p:nvPr/>
        </p:nvSpPr>
        <p:spPr>
          <a:xfrm>
            <a:off x="5575681" y="4169891"/>
            <a:ext cx="1384290" cy="467064"/>
          </a:xfrm>
          <a:prstGeom prst="line">
            <a:avLst/>
          </a:prstGeom>
          <a:ln w="38100" cap="flat">
            <a:solidFill>
              <a:srgbClr val="1A1A1A"/>
            </a:solidFill>
            <a:prstDash val="sysDash"/>
            <a:headEnd type="triangle" w="lg" len="med"/>
            <a:tailEnd type="none" w="sm" len="sm"/>
          </a:ln>
        </p:spPr>
        <p:txBody>
          <a:bodyPr/>
          <a:lstStyle/>
          <a:p>
            <a:endParaRPr lang="en-US"/>
          </a:p>
        </p:txBody>
      </p:sp>
      <p:sp>
        <p:nvSpPr>
          <p:cNvPr id="29" name="AutoShape 29"/>
          <p:cNvSpPr/>
          <p:nvPr/>
        </p:nvSpPr>
        <p:spPr>
          <a:xfrm flipV="1">
            <a:off x="11572397" y="4206572"/>
            <a:ext cx="1156794" cy="520449"/>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0" name="AutoShape 30"/>
          <p:cNvSpPr/>
          <p:nvPr/>
        </p:nvSpPr>
        <p:spPr>
          <a:xfrm>
            <a:off x="11884014" y="5406370"/>
            <a:ext cx="719460" cy="10184"/>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1" name="AutoShape 31"/>
          <p:cNvSpPr/>
          <p:nvPr/>
        </p:nvSpPr>
        <p:spPr>
          <a:xfrm>
            <a:off x="11572397" y="6344722"/>
            <a:ext cx="1063673" cy="455861"/>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2" name="AutoShape 32"/>
          <p:cNvSpPr/>
          <p:nvPr/>
        </p:nvSpPr>
        <p:spPr>
          <a:xfrm flipV="1">
            <a:off x="5596449" y="5374602"/>
            <a:ext cx="808235" cy="35006"/>
          </a:xfrm>
          <a:prstGeom prst="line">
            <a:avLst/>
          </a:prstGeom>
          <a:ln w="38100" cap="flat">
            <a:solidFill>
              <a:srgbClr val="1A1A1A"/>
            </a:solidFill>
            <a:prstDash val="sysDash"/>
            <a:headEnd type="triangle" w="lg" len="med"/>
            <a:tailEnd type="none" w="sm" len="sm"/>
          </a:ln>
        </p:spPr>
        <p:txBody>
          <a:bodyPr/>
          <a:lstStyle/>
          <a:p>
            <a:endParaRPr lang="en-US"/>
          </a:p>
        </p:txBody>
      </p:sp>
      <p:sp>
        <p:nvSpPr>
          <p:cNvPr id="33" name="AutoShape 33"/>
          <p:cNvSpPr/>
          <p:nvPr/>
        </p:nvSpPr>
        <p:spPr>
          <a:xfrm flipV="1">
            <a:off x="5625342" y="6292200"/>
            <a:ext cx="1024317" cy="445812"/>
          </a:xfrm>
          <a:prstGeom prst="line">
            <a:avLst/>
          </a:prstGeom>
          <a:ln w="38100" cap="flat">
            <a:solidFill>
              <a:srgbClr val="1A1A1A"/>
            </a:solidFill>
            <a:prstDash val="sysDash"/>
            <a:headEnd type="triangle" w="lg" len="med"/>
            <a:tailEnd type="none" w="sm" len="sm"/>
          </a:ln>
        </p:spPr>
        <p:txBody>
          <a:bodyPr/>
          <a:lstStyle/>
          <a:p>
            <a:endParaRPr lang="en-US"/>
          </a:p>
        </p:txBody>
      </p:sp>
      <p:grpSp>
        <p:nvGrpSpPr>
          <p:cNvPr id="34" name="Group 34"/>
          <p:cNvGrpSpPr/>
          <p:nvPr/>
        </p:nvGrpSpPr>
        <p:grpSpPr>
          <a:xfrm>
            <a:off x="4815717" y="6555276"/>
            <a:ext cx="809625" cy="80962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6" name="TextBox 3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37" name="Group 37"/>
          <p:cNvGrpSpPr/>
          <p:nvPr/>
        </p:nvGrpSpPr>
        <p:grpSpPr>
          <a:xfrm>
            <a:off x="7176985" y="7020572"/>
            <a:ext cx="3901442" cy="1278890"/>
            <a:chOff x="0" y="0"/>
            <a:chExt cx="5201923" cy="1705186"/>
          </a:xfrm>
          <a:effectLst>
            <a:outerShdw blurRad="50800" dist="38100" dir="2700000" algn="tl" rotWithShape="0">
              <a:prstClr val="black">
                <a:alpha val="40000"/>
              </a:prstClr>
            </a:outerShdw>
          </a:effectLst>
        </p:grpSpPr>
        <p:grpSp>
          <p:nvGrpSpPr>
            <p:cNvPr id="38" name="Group 38"/>
            <p:cNvGrpSpPr/>
            <p:nvPr/>
          </p:nvGrpSpPr>
          <p:grpSpPr>
            <a:xfrm>
              <a:off x="0" y="0"/>
              <a:ext cx="5201923" cy="1705186"/>
              <a:chOff x="0" y="0"/>
              <a:chExt cx="2479567" cy="812800"/>
            </a:xfrm>
          </p:grpSpPr>
          <p:sp>
            <p:nvSpPr>
              <p:cNvPr id="39" name="Freeform 39"/>
              <p:cNvSpPr/>
              <p:nvPr/>
            </p:nvSpPr>
            <p:spPr>
              <a:xfrm>
                <a:off x="0" y="0"/>
                <a:ext cx="2479567" cy="812800"/>
              </a:xfrm>
              <a:custGeom>
                <a:avLst/>
                <a:gdLst/>
                <a:ahLst/>
                <a:cxnLst/>
                <a:rect l="l" t="t" r="r" b="b"/>
                <a:pathLst>
                  <a:path w="2479567" h="812800">
                    <a:moveTo>
                      <a:pt x="1239783" y="0"/>
                    </a:moveTo>
                    <a:cubicBezTo>
                      <a:pt x="555070" y="0"/>
                      <a:pt x="0" y="181951"/>
                      <a:pt x="0" y="406400"/>
                    </a:cubicBezTo>
                    <a:cubicBezTo>
                      <a:pt x="0" y="630849"/>
                      <a:pt x="555070" y="812800"/>
                      <a:pt x="1239783" y="812800"/>
                    </a:cubicBezTo>
                    <a:cubicBezTo>
                      <a:pt x="1924497" y="812800"/>
                      <a:pt x="2479567" y="630849"/>
                      <a:pt x="2479567" y="406400"/>
                    </a:cubicBezTo>
                    <a:cubicBezTo>
                      <a:pt x="2479567" y="181951"/>
                      <a:pt x="1924497" y="0"/>
                      <a:pt x="1239783" y="0"/>
                    </a:cubicBezTo>
                    <a:close/>
                  </a:path>
                </a:pathLst>
              </a:custGeom>
              <a:solidFill>
                <a:srgbClr val="FFFFFF"/>
              </a:solidFill>
            </p:spPr>
            <p:txBody>
              <a:bodyPr/>
              <a:lstStyle/>
              <a:p>
                <a:endParaRPr lang="en-US"/>
              </a:p>
            </p:txBody>
          </p:sp>
          <p:sp>
            <p:nvSpPr>
              <p:cNvPr id="40" name="TextBox 40"/>
              <p:cNvSpPr txBox="1"/>
              <p:nvPr/>
            </p:nvSpPr>
            <p:spPr>
              <a:xfrm>
                <a:off x="232459" y="57150"/>
                <a:ext cx="2014648" cy="679450"/>
              </a:xfrm>
              <a:prstGeom prst="rect">
                <a:avLst/>
              </a:prstGeom>
            </p:spPr>
            <p:txBody>
              <a:bodyPr lIns="50800" tIns="50800" rIns="50800" bIns="50800" rtlCol="0" anchor="ctr"/>
              <a:lstStyle/>
              <a:p>
                <a:pPr algn="ctr">
                  <a:lnSpc>
                    <a:spcPts val="2340"/>
                  </a:lnSpc>
                </a:pPr>
                <a:endParaRPr/>
              </a:p>
            </p:txBody>
          </p:sp>
        </p:grpSp>
        <p:sp>
          <p:nvSpPr>
            <p:cNvPr id="41" name="TextBox 41"/>
            <p:cNvSpPr txBox="1"/>
            <p:nvPr/>
          </p:nvSpPr>
          <p:spPr>
            <a:xfrm>
              <a:off x="249927" y="395393"/>
              <a:ext cx="4702069" cy="914400"/>
            </a:xfrm>
            <a:prstGeom prst="rect">
              <a:avLst/>
            </a:prstGeom>
          </p:spPr>
          <p:txBody>
            <a:bodyPr lIns="0" tIns="0" rIns="0" bIns="0" rtlCol="0" anchor="t">
              <a:spAutoFit/>
            </a:bodyPr>
            <a:lstStyle/>
            <a:p>
              <a:pPr algn="ctr">
                <a:lnSpc>
                  <a:spcPts val="2760"/>
                </a:lnSpc>
              </a:pPr>
              <a:r>
                <a:rPr lang="en-US" sz="2300" b="1" dirty="0">
                  <a:solidFill>
                    <a:srgbClr val="1A1A1A"/>
                  </a:solidFill>
                  <a:latin typeface="Montserrat Semi-Bold"/>
                  <a:ea typeface="Montserrat Semi-Bold"/>
                  <a:cs typeface="Montserrat Semi-Bold"/>
                  <a:sym typeface="Montserrat Semi-Bold"/>
                </a:rPr>
                <a:t>A fare hike became a reform demand</a:t>
              </a:r>
            </a:p>
          </p:txBody>
        </p:sp>
      </p:grpSp>
      <p:sp>
        <p:nvSpPr>
          <p:cNvPr id="42" name="Freeform 42"/>
          <p:cNvSpPr/>
          <p:nvPr/>
        </p:nvSpPr>
        <p:spPr>
          <a:xfrm>
            <a:off x="4928698" y="3712858"/>
            <a:ext cx="526622" cy="615932"/>
          </a:xfrm>
          <a:custGeom>
            <a:avLst/>
            <a:gdLst/>
            <a:ahLst/>
            <a:cxnLst/>
            <a:rect l="l" t="t" r="r" b="b"/>
            <a:pathLst>
              <a:path w="526622" h="615932">
                <a:moveTo>
                  <a:pt x="0" y="0"/>
                </a:moveTo>
                <a:lnTo>
                  <a:pt x="526622" y="0"/>
                </a:lnTo>
                <a:lnTo>
                  <a:pt x="526622" y="615933"/>
                </a:lnTo>
                <a:lnTo>
                  <a:pt x="0" y="61593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p:cNvSpPr/>
          <p:nvPr/>
        </p:nvSpPr>
        <p:spPr>
          <a:xfrm>
            <a:off x="4905356" y="5142916"/>
            <a:ext cx="549964" cy="540965"/>
          </a:xfrm>
          <a:custGeom>
            <a:avLst/>
            <a:gdLst/>
            <a:ahLst/>
            <a:cxnLst/>
            <a:rect l="l" t="t" r="r" b="b"/>
            <a:pathLst>
              <a:path w="549964" h="540965">
                <a:moveTo>
                  <a:pt x="0" y="0"/>
                </a:moveTo>
                <a:lnTo>
                  <a:pt x="549964" y="0"/>
                </a:lnTo>
                <a:lnTo>
                  <a:pt x="549964" y="540964"/>
                </a:lnTo>
                <a:lnTo>
                  <a:pt x="0" y="54096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4" name="Freeform 44"/>
          <p:cNvSpPr/>
          <p:nvPr/>
        </p:nvSpPr>
        <p:spPr>
          <a:xfrm>
            <a:off x="4904374" y="6663702"/>
            <a:ext cx="632311" cy="539189"/>
          </a:xfrm>
          <a:custGeom>
            <a:avLst/>
            <a:gdLst/>
            <a:ahLst/>
            <a:cxnLst/>
            <a:rect l="l" t="t" r="r" b="b"/>
            <a:pathLst>
              <a:path w="632311" h="539189">
                <a:moveTo>
                  <a:pt x="0" y="0"/>
                </a:moveTo>
                <a:lnTo>
                  <a:pt x="632311" y="0"/>
                </a:lnTo>
                <a:lnTo>
                  <a:pt x="632311" y="539189"/>
                </a:lnTo>
                <a:lnTo>
                  <a:pt x="0" y="53918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5" name="Freeform 45"/>
          <p:cNvSpPr/>
          <p:nvPr/>
        </p:nvSpPr>
        <p:spPr>
          <a:xfrm>
            <a:off x="12846982" y="3730460"/>
            <a:ext cx="502941" cy="619958"/>
          </a:xfrm>
          <a:custGeom>
            <a:avLst/>
            <a:gdLst/>
            <a:ahLst/>
            <a:cxnLst/>
            <a:rect l="l" t="t" r="r" b="b"/>
            <a:pathLst>
              <a:path w="502941" h="619958">
                <a:moveTo>
                  <a:pt x="0" y="0"/>
                </a:moveTo>
                <a:lnTo>
                  <a:pt x="502940" y="0"/>
                </a:lnTo>
                <a:lnTo>
                  <a:pt x="502940" y="619958"/>
                </a:lnTo>
                <a:lnTo>
                  <a:pt x="0" y="61995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46" name="Freeform 46"/>
          <p:cNvSpPr/>
          <p:nvPr/>
        </p:nvSpPr>
        <p:spPr>
          <a:xfrm>
            <a:off x="12784719" y="5153684"/>
            <a:ext cx="531154" cy="537198"/>
          </a:xfrm>
          <a:custGeom>
            <a:avLst/>
            <a:gdLst/>
            <a:ahLst/>
            <a:cxnLst/>
            <a:rect l="l" t="t" r="r" b="b"/>
            <a:pathLst>
              <a:path w="531154" h="537198">
                <a:moveTo>
                  <a:pt x="0" y="0"/>
                </a:moveTo>
                <a:lnTo>
                  <a:pt x="531154" y="0"/>
                </a:lnTo>
                <a:lnTo>
                  <a:pt x="531154" y="537198"/>
                </a:lnTo>
                <a:lnTo>
                  <a:pt x="0" y="53719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7" name="Freeform 47"/>
          <p:cNvSpPr/>
          <p:nvPr/>
        </p:nvSpPr>
        <p:spPr>
          <a:xfrm>
            <a:off x="12723619" y="6611229"/>
            <a:ext cx="569255" cy="644136"/>
          </a:xfrm>
          <a:custGeom>
            <a:avLst/>
            <a:gdLst/>
            <a:ahLst/>
            <a:cxnLst/>
            <a:rect l="l" t="t" r="r" b="b"/>
            <a:pathLst>
              <a:path w="569255" h="644136">
                <a:moveTo>
                  <a:pt x="0" y="0"/>
                </a:moveTo>
                <a:lnTo>
                  <a:pt x="569255" y="0"/>
                </a:lnTo>
                <a:lnTo>
                  <a:pt x="569255" y="644136"/>
                </a:lnTo>
                <a:lnTo>
                  <a:pt x="0" y="64413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8" name="TextBox 48"/>
          <p:cNvSpPr txBox="1"/>
          <p:nvPr/>
        </p:nvSpPr>
        <p:spPr>
          <a:xfrm>
            <a:off x="3281733" y="742950"/>
            <a:ext cx="11724534"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Chile 2019: Key Events and Milestones</a:t>
            </a:r>
          </a:p>
        </p:txBody>
      </p:sp>
      <p:sp>
        <p:nvSpPr>
          <p:cNvPr id="49" name="TextBox 49"/>
          <p:cNvSpPr txBox="1"/>
          <p:nvPr/>
        </p:nvSpPr>
        <p:spPr>
          <a:xfrm>
            <a:off x="1201376" y="3674044"/>
            <a:ext cx="3366485"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Oct. 6: fare increase announced</a:t>
            </a:r>
          </a:p>
        </p:txBody>
      </p:sp>
      <p:sp>
        <p:nvSpPr>
          <p:cNvPr id="50" name="TextBox 50"/>
          <p:cNvSpPr txBox="1"/>
          <p:nvPr/>
        </p:nvSpPr>
        <p:spPr>
          <a:xfrm>
            <a:off x="1509823" y="6654177"/>
            <a:ext cx="3058038"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Oct. 19: state of emergency</a:t>
            </a:r>
          </a:p>
        </p:txBody>
      </p:sp>
      <p:sp>
        <p:nvSpPr>
          <p:cNvPr id="51" name="TextBox 51"/>
          <p:cNvSpPr txBox="1"/>
          <p:nvPr/>
        </p:nvSpPr>
        <p:spPr>
          <a:xfrm>
            <a:off x="1181888" y="5254167"/>
            <a:ext cx="3366485"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Oct. 18: protests erupt</a:t>
            </a:r>
          </a:p>
        </p:txBody>
      </p:sp>
      <p:sp>
        <p:nvSpPr>
          <p:cNvPr id="52" name="TextBox 52"/>
          <p:cNvSpPr txBox="1"/>
          <p:nvPr/>
        </p:nvSpPr>
        <p:spPr>
          <a:xfrm>
            <a:off x="13651184" y="3859782"/>
            <a:ext cx="3120242" cy="351790"/>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Oct. 25: mass march</a:t>
            </a:r>
          </a:p>
        </p:txBody>
      </p:sp>
      <p:sp>
        <p:nvSpPr>
          <p:cNvPr id="53" name="TextBox 53"/>
          <p:cNvSpPr txBox="1"/>
          <p:nvPr/>
        </p:nvSpPr>
        <p:spPr>
          <a:xfrm>
            <a:off x="13651184" y="6814356"/>
            <a:ext cx="3366485"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2020: referendum approved</a:t>
            </a:r>
          </a:p>
        </p:txBody>
      </p:sp>
      <p:sp>
        <p:nvSpPr>
          <p:cNvPr id="54" name="TextBox 54"/>
          <p:cNvSpPr txBox="1"/>
          <p:nvPr/>
        </p:nvSpPr>
        <p:spPr>
          <a:xfrm>
            <a:off x="13651184" y="5128913"/>
            <a:ext cx="3120242"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Nov. 15: constitutional agreement</a:t>
            </a:r>
          </a:p>
        </p:txBody>
      </p:sp>
      <p:sp>
        <p:nvSpPr>
          <p:cNvPr id="55" name="TextBox 55"/>
          <p:cNvSpPr txBox="1"/>
          <p:nvPr/>
        </p:nvSpPr>
        <p:spPr>
          <a:xfrm>
            <a:off x="6739071" y="5142916"/>
            <a:ext cx="1911064" cy="971550"/>
          </a:xfrm>
          <a:prstGeom prst="rect">
            <a:avLst/>
          </a:prstGeom>
        </p:spPr>
        <p:txBody>
          <a:bodyPr lIns="0" tIns="0" rIns="0" bIns="0" rtlCol="0" anchor="t">
            <a:spAutoFit/>
          </a:bodyPr>
          <a:lstStyle/>
          <a:p>
            <a:pPr algn="ctr">
              <a:lnSpc>
                <a:spcPts val="3840"/>
              </a:lnSpc>
            </a:pPr>
            <a:r>
              <a:rPr lang="en-US" sz="3200" b="1" dirty="0">
                <a:solidFill>
                  <a:srgbClr val="1A1A1A"/>
                </a:solidFill>
                <a:latin typeface="Montserrat Semi-Bold"/>
                <a:ea typeface="Montserrat Semi-Bold"/>
                <a:cs typeface="Montserrat Semi-Bold"/>
                <a:sym typeface="Montserrat Semi-Bold"/>
              </a:rPr>
              <a:t>Street</a:t>
            </a:r>
            <a:br>
              <a:rPr lang="en-US" sz="3200" b="1" dirty="0">
                <a:solidFill>
                  <a:srgbClr val="1A1A1A"/>
                </a:solidFill>
                <a:latin typeface="Montserrat Semi-Bold"/>
                <a:ea typeface="Montserrat Semi-Bold"/>
                <a:cs typeface="Montserrat Semi-Bold"/>
                <a:sym typeface="Montserrat Semi-Bold"/>
              </a:rPr>
            </a:br>
            <a:r>
              <a:rPr lang="en-US" sz="3200" b="1" dirty="0">
                <a:solidFill>
                  <a:srgbClr val="1A1A1A"/>
                </a:solidFill>
                <a:latin typeface="Montserrat Semi-Bold"/>
                <a:ea typeface="Montserrat Semi-Bold"/>
                <a:cs typeface="Montserrat Semi-Bold"/>
                <a:sym typeface="Montserrat Semi-Bold"/>
              </a:rPr>
              <a:t>Pressure</a:t>
            </a:r>
          </a:p>
        </p:txBody>
      </p:sp>
      <p:sp>
        <p:nvSpPr>
          <p:cNvPr id="56" name="TextBox 56"/>
          <p:cNvSpPr txBox="1"/>
          <p:nvPr/>
        </p:nvSpPr>
        <p:spPr>
          <a:xfrm>
            <a:off x="9778680" y="5120181"/>
            <a:ext cx="1630831" cy="971550"/>
          </a:xfrm>
          <a:prstGeom prst="rect">
            <a:avLst/>
          </a:prstGeom>
        </p:spPr>
        <p:txBody>
          <a:bodyPr lIns="0" tIns="0" rIns="0" bIns="0" rtlCol="0" anchor="t">
            <a:spAutoFit/>
          </a:bodyPr>
          <a:lstStyle/>
          <a:p>
            <a:pPr algn="ctr">
              <a:lnSpc>
                <a:spcPts val="3840"/>
              </a:lnSpc>
            </a:pPr>
            <a:r>
              <a:rPr lang="en-US" sz="3200" b="1" dirty="0" err="1">
                <a:solidFill>
                  <a:srgbClr val="1A1A1A"/>
                </a:solidFill>
                <a:latin typeface="Montserrat Semi-Bold"/>
                <a:ea typeface="Montserrat Semi-Bold"/>
                <a:cs typeface="Montserrat Semi-Bold"/>
                <a:sym typeface="Montserrat Semi-Bold"/>
              </a:rPr>
              <a:t>ReformPath</a:t>
            </a:r>
            <a:endParaRPr lang="en-US" sz="3200" b="1" dirty="0">
              <a:solidFill>
                <a:srgbClr val="1A1A1A"/>
              </a:solidFill>
              <a:latin typeface="Montserrat Semi-Bold"/>
              <a:ea typeface="Montserrat Semi-Bold"/>
              <a:cs typeface="Montserrat Semi-Bold"/>
              <a:sym typeface="Montserrat Semi-Bold"/>
            </a:endParaRPr>
          </a:p>
        </p:txBody>
      </p:sp>
      <p:sp>
        <p:nvSpPr>
          <p:cNvPr id="57" name="TextBox 57"/>
          <p:cNvSpPr txBox="1"/>
          <p:nvPr/>
        </p:nvSpPr>
        <p:spPr>
          <a:xfrm>
            <a:off x="6404684" y="3512833"/>
            <a:ext cx="2307685" cy="352425"/>
          </a:xfrm>
          <a:prstGeom prst="rect">
            <a:avLst/>
          </a:prstGeom>
        </p:spPr>
        <p:txBody>
          <a:bodyPr lIns="0" tIns="0" rIns="0" bIns="0" rtlCol="0" anchor="t">
            <a:spAutoFit/>
          </a:bodyPr>
          <a:lstStyle/>
          <a:p>
            <a:pPr algn="ctr">
              <a:lnSpc>
                <a:spcPts val="2879"/>
              </a:lnSpc>
            </a:pPr>
            <a:r>
              <a:rPr lang="en-US" sz="2400" b="1">
                <a:solidFill>
                  <a:srgbClr val="1A1A1A"/>
                </a:solidFill>
                <a:latin typeface="Montserrat Semi-Bold"/>
                <a:ea typeface="Montserrat Semi-Bold"/>
                <a:cs typeface="Montserrat Semi-Bold"/>
                <a:sym typeface="Montserrat Semi-Bold"/>
              </a:rPr>
              <a:t>Escalation</a:t>
            </a:r>
          </a:p>
        </p:txBody>
      </p:sp>
      <p:sp>
        <p:nvSpPr>
          <p:cNvPr id="58" name="TextBox 58"/>
          <p:cNvSpPr txBox="1"/>
          <p:nvPr/>
        </p:nvSpPr>
        <p:spPr>
          <a:xfrm>
            <a:off x="9440253" y="3360433"/>
            <a:ext cx="2307685" cy="714375"/>
          </a:xfrm>
          <a:prstGeom prst="rect">
            <a:avLst/>
          </a:prstGeom>
        </p:spPr>
        <p:txBody>
          <a:bodyPr lIns="0" tIns="0" rIns="0" bIns="0" rtlCol="0" anchor="t">
            <a:spAutoFit/>
          </a:bodyPr>
          <a:lstStyle/>
          <a:p>
            <a:pPr algn="ctr">
              <a:lnSpc>
                <a:spcPts val="2879"/>
              </a:lnSpc>
            </a:pPr>
            <a:r>
              <a:rPr lang="en-US" sz="2400" b="1">
                <a:solidFill>
                  <a:srgbClr val="1A1A1A"/>
                </a:solidFill>
                <a:latin typeface="Montserrat Semi-Bold"/>
                <a:ea typeface="Montserrat Semi-Bold"/>
                <a:cs typeface="Montserrat Semi-Bold"/>
                <a:sym typeface="Montserrat Semi-Bold"/>
              </a:rPr>
              <a:t>Institutional Response</a:t>
            </a:r>
          </a:p>
        </p:txBody>
      </p:sp>
      <p:sp>
        <p:nvSpPr>
          <p:cNvPr id="59" name="TextBox 59"/>
          <p:cNvSpPr txBox="1"/>
          <p:nvPr/>
        </p:nvSpPr>
        <p:spPr>
          <a:xfrm>
            <a:off x="6816778" y="9802162"/>
            <a:ext cx="4621857"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Cox, 2024; CFR, 2021; The Guardian, 2019</a:t>
            </a:r>
          </a:p>
        </p:txBody>
      </p:sp>
      <p:sp>
        <p:nvSpPr>
          <p:cNvPr id="60" name="TextBox 60"/>
          <p:cNvSpPr txBox="1"/>
          <p:nvPr/>
        </p:nvSpPr>
        <p:spPr>
          <a:xfrm>
            <a:off x="14039202" y="2515572"/>
            <a:ext cx="3866280" cy="586740"/>
          </a:xfrm>
          <a:prstGeom prst="rect">
            <a:avLst/>
          </a:prstGeom>
        </p:spPr>
        <p:txBody>
          <a:bodyPr lIns="0" tIns="0" rIns="0" bIns="0" rtlCol="0" anchor="t">
            <a:spAutoFit/>
          </a:bodyPr>
          <a:lstStyle/>
          <a:p>
            <a:pPr algn="l">
              <a:lnSpc>
                <a:spcPts val="2340"/>
              </a:lnSpc>
              <a:spcBef>
                <a:spcPct val="0"/>
              </a:spcBef>
            </a:pPr>
            <a:r>
              <a:rPr lang="en-US" sz="1800">
                <a:solidFill>
                  <a:srgbClr val="000000"/>
                </a:solidFill>
                <a:latin typeface="Open Sauce"/>
                <a:ea typeface="Open Sauce"/>
                <a:cs typeface="Open Sauce"/>
                <a:sym typeface="Open Sauce"/>
              </a:rPr>
              <a:t>More than 1.2 million people joined the October 25 Santiago march.    </a:t>
            </a:r>
          </a:p>
        </p:txBody>
      </p:sp>
      <p:sp>
        <p:nvSpPr>
          <p:cNvPr id="61" name="AutoShape 61"/>
          <p:cNvSpPr/>
          <p:nvPr/>
        </p:nvSpPr>
        <p:spPr>
          <a:xfrm flipV="1">
            <a:off x="14039202" y="3102312"/>
            <a:ext cx="0" cy="766994"/>
          </a:xfrm>
          <a:prstGeom prst="line">
            <a:avLst/>
          </a:prstGeom>
          <a:ln w="38100" cap="flat">
            <a:solidFill>
              <a:srgbClr val="1A1A1A">
                <a:alpha val="42745"/>
              </a:srgbClr>
            </a:solidFill>
            <a:prstDash val="sysDash"/>
            <a:headEnd type="none" w="sm" len="sm"/>
            <a:tailEnd type="triangle" w="lg" len="med"/>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75638" b="-75638"/>
            </a:stretch>
          </a:blipFill>
        </p:spPr>
        <p:txBody>
          <a:bodyPr/>
          <a:lstStyle/>
          <a:p>
            <a:endParaRPr lang="en-US"/>
          </a:p>
        </p:txBody>
      </p:sp>
      <p:sp>
        <p:nvSpPr>
          <p:cNvPr id="3" name="Freeform 3"/>
          <p:cNvSpPr/>
          <p:nvPr/>
        </p:nvSpPr>
        <p:spPr>
          <a:xfrm>
            <a:off x="6404684" y="4197047"/>
            <a:ext cx="2579838" cy="2683837"/>
          </a:xfrm>
          <a:custGeom>
            <a:avLst/>
            <a:gdLst/>
            <a:ahLst/>
            <a:cxnLst/>
            <a:rect l="l" t="t" r="r" b="b"/>
            <a:pathLst>
              <a:path w="2579838" h="2683837">
                <a:moveTo>
                  <a:pt x="0" y="0"/>
                </a:moveTo>
                <a:lnTo>
                  <a:pt x="2579838" y="0"/>
                </a:lnTo>
                <a:lnTo>
                  <a:pt x="2579838" y="2683837"/>
                </a:lnTo>
                <a:lnTo>
                  <a:pt x="0" y="2683837"/>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flipV="1">
            <a:off x="9304177" y="4249570"/>
            <a:ext cx="2579838" cy="2683837"/>
          </a:xfrm>
          <a:custGeom>
            <a:avLst/>
            <a:gdLst/>
            <a:ahLst/>
            <a:cxnLst/>
            <a:rect l="l" t="t" r="r" b="b"/>
            <a:pathLst>
              <a:path w="2579838" h="2683837">
                <a:moveTo>
                  <a:pt x="0" y="2683836"/>
                </a:moveTo>
                <a:lnTo>
                  <a:pt x="2579837" y="2683836"/>
                </a:lnTo>
                <a:lnTo>
                  <a:pt x="2579837" y="0"/>
                </a:lnTo>
                <a:lnTo>
                  <a:pt x="0" y="0"/>
                </a:lnTo>
                <a:lnTo>
                  <a:pt x="0" y="2683836"/>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5" name="Group 5"/>
          <p:cNvGrpSpPr/>
          <p:nvPr/>
        </p:nvGrpSpPr>
        <p:grpSpPr>
          <a:xfrm>
            <a:off x="4787196" y="3635627"/>
            <a:ext cx="809625" cy="80962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8" name="Group 8"/>
          <p:cNvGrpSpPr/>
          <p:nvPr/>
        </p:nvGrpSpPr>
        <p:grpSpPr>
          <a:xfrm>
            <a:off x="4787196" y="5022312"/>
            <a:ext cx="809625" cy="80962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1" name="Group 11"/>
          <p:cNvGrpSpPr/>
          <p:nvPr/>
        </p:nvGrpSpPr>
        <p:grpSpPr>
          <a:xfrm>
            <a:off x="12693639" y="3635627"/>
            <a:ext cx="809625" cy="80962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3" name="TextBox 1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4" name="Group 14"/>
          <p:cNvGrpSpPr/>
          <p:nvPr/>
        </p:nvGrpSpPr>
        <p:grpSpPr>
          <a:xfrm>
            <a:off x="12603434" y="6555276"/>
            <a:ext cx="809625" cy="80962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6" name="TextBox 1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7" name="Group 17"/>
          <p:cNvGrpSpPr/>
          <p:nvPr/>
        </p:nvGrpSpPr>
        <p:grpSpPr>
          <a:xfrm>
            <a:off x="12603434" y="5017470"/>
            <a:ext cx="809625" cy="80962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19" name="TextBox 1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0" name="Freeform 20"/>
          <p:cNvSpPr/>
          <p:nvPr/>
        </p:nvSpPr>
        <p:spPr>
          <a:xfrm>
            <a:off x="6649660" y="4584433"/>
            <a:ext cx="2619375" cy="2619375"/>
          </a:xfrm>
          <a:custGeom>
            <a:avLst/>
            <a:gdLst/>
            <a:ahLst/>
            <a:cxnLst/>
            <a:rect l="l" t="t" r="r" b="b"/>
            <a:pathLst>
              <a:path w="2619375" h="2619375">
                <a:moveTo>
                  <a:pt x="0" y="0"/>
                </a:moveTo>
                <a:lnTo>
                  <a:pt x="2619375" y="0"/>
                </a:lnTo>
                <a:lnTo>
                  <a:pt x="2619375" y="2619375"/>
                </a:lnTo>
                <a:lnTo>
                  <a:pt x="0" y="2619375"/>
                </a:lnTo>
                <a:lnTo>
                  <a:pt x="0" y="0"/>
                </a:lnTo>
                <a:close/>
              </a:path>
            </a:pathLst>
          </a:custGeom>
          <a:blipFill>
            <a:blip>
              <a:alphaModFix amt="15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21" name="Group 21"/>
          <p:cNvGrpSpPr/>
          <p:nvPr/>
        </p:nvGrpSpPr>
        <p:grpSpPr>
          <a:xfrm>
            <a:off x="6650345" y="4584433"/>
            <a:ext cx="2088515" cy="2088515"/>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3" name="TextBox 23"/>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4" name="Freeform 24"/>
          <p:cNvSpPr/>
          <p:nvPr/>
        </p:nvSpPr>
        <p:spPr>
          <a:xfrm>
            <a:off x="9559363" y="4492428"/>
            <a:ext cx="2619375" cy="2619375"/>
          </a:xfrm>
          <a:custGeom>
            <a:avLst/>
            <a:gdLst/>
            <a:ahLst/>
            <a:cxnLst/>
            <a:rect l="l" t="t" r="r" b="b"/>
            <a:pathLst>
              <a:path w="2619375" h="2619375">
                <a:moveTo>
                  <a:pt x="0" y="0"/>
                </a:moveTo>
                <a:lnTo>
                  <a:pt x="2619375" y="0"/>
                </a:lnTo>
                <a:lnTo>
                  <a:pt x="2619375" y="2619375"/>
                </a:lnTo>
                <a:lnTo>
                  <a:pt x="0" y="2619375"/>
                </a:lnTo>
                <a:lnTo>
                  <a:pt x="0" y="0"/>
                </a:lnTo>
                <a:close/>
              </a:path>
            </a:pathLst>
          </a:custGeom>
          <a:blipFill>
            <a:blip>
              <a:alphaModFix amt="1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25" name="Group 25"/>
          <p:cNvGrpSpPr/>
          <p:nvPr/>
        </p:nvGrpSpPr>
        <p:grpSpPr>
          <a:xfrm>
            <a:off x="9559363" y="4492428"/>
            <a:ext cx="2088515" cy="2088515"/>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7" name="TextBox 2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28" name="AutoShape 28"/>
          <p:cNvSpPr/>
          <p:nvPr/>
        </p:nvSpPr>
        <p:spPr>
          <a:xfrm>
            <a:off x="5575681" y="4169891"/>
            <a:ext cx="1384290" cy="467064"/>
          </a:xfrm>
          <a:prstGeom prst="line">
            <a:avLst/>
          </a:prstGeom>
          <a:ln w="38100" cap="flat">
            <a:solidFill>
              <a:srgbClr val="1A1A1A"/>
            </a:solidFill>
            <a:prstDash val="sysDash"/>
            <a:headEnd type="triangle" w="lg" len="med"/>
            <a:tailEnd type="none" w="sm" len="sm"/>
          </a:ln>
        </p:spPr>
        <p:txBody>
          <a:bodyPr/>
          <a:lstStyle/>
          <a:p>
            <a:endParaRPr lang="en-US"/>
          </a:p>
        </p:txBody>
      </p:sp>
      <p:sp>
        <p:nvSpPr>
          <p:cNvPr id="29" name="AutoShape 29"/>
          <p:cNvSpPr/>
          <p:nvPr/>
        </p:nvSpPr>
        <p:spPr>
          <a:xfrm flipV="1">
            <a:off x="11572397" y="4206572"/>
            <a:ext cx="1156794" cy="520449"/>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0" name="AutoShape 30"/>
          <p:cNvSpPr/>
          <p:nvPr/>
        </p:nvSpPr>
        <p:spPr>
          <a:xfrm>
            <a:off x="11884014" y="5406370"/>
            <a:ext cx="719460" cy="10184"/>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1" name="AutoShape 31"/>
          <p:cNvSpPr/>
          <p:nvPr/>
        </p:nvSpPr>
        <p:spPr>
          <a:xfrm>
            <a:off x="11572397" y="6344722"/>
            <a:ext cx="1063673" cy="455861"/>
          </a:xfrm>
          <a:prstGeom prst="line">
            <a:avLst/>
          </a:prstGeom>
          <a:ln w="38100" cap="flat">
            <a:solidFill>
              <a:srgbClr val="1A1A1A"/>
            </a:solidFill>
            <a:prstDash val="sysDash"/>
            <a:headEnd type="none" w="sm" len="sm"/>
            <a:tailEnd type="triangle" w="lg" len="med"/>
          </a:ln>
        </p:spPr>
        <p:txBody>
          <a:bodyPr/>
          <a:lstStyle/>
          <a:p>
            <a:endParaRPr lang="en-US"/>
          </a:p>
        </p:txBody>
      </p:sp>
      <p:sp>
        <p:nvSpPr>
          <p:cNvPr id="32" name="AutoShape 32"/>
          <p:cNvSpPr/>
          <p:nvPr/>
        </p:nvSpPr>
        <p:spPr>
          <a:xfrm flipV="1">
            <a:off x="5596449" y="5374602"/>
            <a:ext cx="808235" cy="35006"/>
          </a:xfrm>
          <a:prstGeom prst="line">
            <a:avLst/>
          </a:prstGeom>
          <a:ln w="38100" cap="flat">
            <a:solidFill>
              <a:srgbClr val="1A1A1A"/>
            </a:solidFill>
            <a:prstDash val="sysDash"/>
            <a:headEnd type="triangle" w="lg" len="med"/>
            <a:tailEnd type="none" w="sm" len="sm"/>
          </a:ln>
        </p:spPr>
        <p:txBody>
          <a:bodyPr/>
          <a:lstStyle/>
          <a:p>
            <a:endParaRPr lang="en-US"/>
          </a:p>
        </p:txBody>
      </p:sp>
      <p:sp>
        <p:nvSpPr>
          <p:cNvPr id="33" name="AutoShape 33"/>
          <p:cNvSpPr/>
          <p:nvPr/>
        </p:nvSpPr>
        <p:spPr>
          <a:xfrm flipV="1">
            <a:off x="5625342" y="6292200"/>
            <a:ext cx="1024317" cy="445812"/>
          </a:xfrm>
          <a:prstGeom prst="line">
            <a:avLst/>
          </a:prstGeom>
          <a:ln w="38100" cap="flat">
            <a:solidFill>
              <a:srgbClr val="1A1A1A"/>
            </a:solidFill>
            <a:prstDash val="sysDash"/>
            <a:headEnd type="triangle" w="lg" len="med"/>
            <a:tailEnd type="none" w="sm" len="sm"/>
          </a:ln>
        </p:spPr>
        <p:txBody>
          <a:bodyPr/>
          <a:lstStyle/>
          <a:p>
            <a:endParaRPr lang="en-US"/>
          </a:p>
        </p:txBody>
      </p:sp>
      <p:grpSp>
        <p:nvGrpSpPr>
          <p:cNvPr id="34" name="Group 34"/>
          <p:cNvGrpSpPr/>
          <p:nvPr/>
        </p:nvGrpSpPr>
        <p:grpSpPr>
          <a:xfrm>
            <a:off x="4815717" y="6555276"/>
            <a:ext cx="809625" cy="80962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36" name="TextBox 36"/>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37" name="Group 37"/>
          <p:cNvGrpSpPr/>
          <p:nvPr/>
        </p:nvGrpSpPr>
        <p:grpSpPr>
          <a:xfrm>
            <a:off x="7176985" y="7020572"/>
            <a:ext cx="3901442" cy="1278890"/>
            <a:chOff x="0" y="0"/>
            <a:chExt cx="5201923" cy="1705186"/>
          </a:xfrm>
          <a:effectLst>
            <a:outerShdw blurRad="50800" dist="38100" dir="2700000" algn="tl" rotWithShape="0">
              <a:prstClr val="black">
                <a:alpha val="40000"/>
              </a:prstClr>
            </a:outerShdw>
          </a:effectLst>
        </p:grpSpPr>
        <p:grpSp>
          <p:nvGrpSpPr>
            <p:cNvPr id="38" name="Group 38"/>
            <p:cNvGrpSpPr/>
            <p:nvPr/>
          </p:nvGrpSpPr>
          <p:grpSpPr>
            <a:xfrm>
              <a:off x="0" y="0"/>
              <a:ext cx="5201923" cy="1705186"/>
              <a:chOff x="0" y="0"/>
              <a:chExt cx="2479567" cy="812800"/>
            </a:xfrm>
          </p:grpSpPr>
          <p:sp>
            <p:nvSpPr>
              <p:cNvPr id="39" name="Freeform 39"/>
              <p:cNvSpPr/>
              <p:nvPr/>
            </p:nvSpPr>
            <p:spPr>
              <a:xfrm>
                <a:off x="0" y="0"/>
                <a:ext cx="2479567" cy="812800"/>
              </a:xfrm>
              <a:custGeom>
                <a:avLst/>
                <a:gdLst/>
                <a:ahLst/>
                <a:cxnLst/>
                <a:rect l="l" t="t" r="r" b="b"/>
                <a:pathLst>
                  <a:path w="2479567" h="812800">
                    <a:moveTo>
                      <a:pt x="1239783" y="0"/>
                    </a:moveTo>
                    <a:cubicBezTo>
                      <a:pt x="555070" y="0"/>
                      <a:pt x="0" y="181951"/>
                      <a:pt x="0" y="406400"/>
                    </a:cubicBezTo>
                    <a:cubicBezTo>
                      <a:pt x="0" y="630849"/>
                      <a:pt x="555070" y="812800"/>
                      <a:pt x="1239783" y="812800"/>
                    </a:cubicBezTo>
                    <a:cubicBezTo>
                      <a:pt x="1924497" y="812800"/>
                      <a:pt x="2479567" y="630849"/>
                      <a:pt x="2479567" y="406400"/>
                    </a:cubicBezTo>
                    <a:cubicBezTo>
                      <a:pt x="2479567" y="181951"/>
                      <a:pt x="1924497" y="0"/>
                      <a:pt x="1239783" y="0"/>
                    </a:cubicBezTo>
                    <a:close/>
                  </a:path>
                </a:pathLst>
              </a:custGeom>
              <a:solidFill>
                <a:srgbClr val="FFFFFF"/>
              </a:solidFill>
            </p:spPr>
            <p:txBody>
              <a:bodyPr/>
              <a:lstStyle/>
              <a:p>
                <a:endParaRPr lang="en-US"/>
              </a:p>
            </p:txBody>
          </p:sp>
          <p:sp>
            <p:nvSpPr>
              <p:cNvPr id="40" name="TextBox 40"/>
              <p:cNvSpPr txBox="1"/>
              <p:nvPr/>
            </p:nvSpPr>
            <p:spPr>
              <a:xfrm>
                <a:off x="232459" y="57150"/>
                <a:ext cx="2014648" cy="679450"/>
              </a:xfrm>
              <a:prstGeom prst="rect">
                <a:avLst/>
              </a:prstGeom>
            </p:spPr>
            <p:txBody>
              <a:bodyPr lIns="50800" tIns="50800" rIns="50800" bIns="50800" rtlCol="0" anchor="ctr"/>
              <a:lstStyle/>
              <a:p>
                <a:pPr algn="ctr">
                  <a:lnSpc>
                    <a:spcPts val="2340"/>
                  </a:lnSpc>
                </a:pPr>
                <a:endParaRPr/>
              </a:p>
            </p:txBody>
          </p:sp>
        </p:grpSp>
        <p:sp>
          <p:nvSpPr>
            <p:cNvPr id="41" name="TextBox 41"/>
            <p:cNvSpPr txBox="1"/>
            <p:nvPr/>
          </p:nvSpPr>
          <p:spPr>
            <a:xfrm>
              <a:off x="249927" y="395393"/>
              <a:ext cx="4702069" cy="914400"/>
            </a:xfrm>
            <a:prstGeom prst="rect">
              <a:avLst/>
            </a:prstGeom>
          </p:spPr>
          <p:txBody>
            <a:bodyPr lIns="0" tIns="0" rIns="0" bIns="0" rtlCol="0" anchor="t">
              <a:spAutoFit/>
            </a:bodyPr>
            <a:lstStyle/>
            <a:p>
              <a:pPr algn="ctr">
                <a:lnSpc>
                  <a:spcPts val="2760"/>
                </a:lnSpc>
              </a:pPr>
              <a:r>
                <a:rPr lang="en-US" sz="2300" b="1">
                  <a:solidFill>
                    <a:srgbClr val="1A1A1A"/>
                  </a:solidFill>
                  <a:latin typeface="Montserrat Semi-Bold"/>
                  <a:ea typeface="Montserrat Semi-Bold"/>
                  <a:cs typeface="Montserrat Semi-Bold"/>
                  <a:sym typeface="Montserrat Semi-Bold"/>
                </a:rPr>
                <a:t>A tax protest became a governance protest</a:t>
              </a:r>
            </a:p>
          </p:txBody>
        </p:sp>
      </p:grpSp>
      <p:sp>
        <p:nvSpPr>
          <p:cNvPr id="42" name="Freeform 42"/>
          <p:cNvSpPr/>
          <p:nvPr/>
        </p:nvSpPr>
        <p:spPr>
          <a:xfrm>
            <a:off x="4870508" y="3743020"/>
            <a:ext cx="643001" cy="555392"/>
          </a:xfrm>
          <a:custGeom>
            <a:avLst/>
            <a:gdLst/>
            <a:ahLst/>
            <a:cxnLst/>
            <a:rect l="l" t="t" r="r" b="b"/>
            <a:pathLst>
              <a:path w="643001" h="555392">
                <a:moveTo>
                  <a:pt x="0" y="0"/>
                </a:moveTo>
                <a:lnTo>
                  <a:pt x="643002" y="0"/>
                </a:lnTo>
                <a:lnTo>
                  <a:pt x="643002" y="555392"/>
                </a:lnTo>
                <a:lnTo>
                  <a:pt x="0" y="55539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Freeform 43"/>
          <p:cNvSpPr/>
          <p:nvPr/>
        </p:nvSpPr>
        <p:spPr>
          <a:xfrm>
            <a:off x="4870508" y="5143500"/>
            <a:ext cx="570304" cy="570304"/>
          </a:xfrm>
          <a:custGeom>
            <a:avLst/>
            <a:gdLst/>
            <a:ahLst/>
            <a:cxnLst/>
            <a:rect l="l" t="t" r="r" b="b"/>
            <a:pathLst>
              <a:path w="570304" h="570304">
                <a:moveTo>
                  <a:pt x="0" y="0"/>
                </a:moveTo>
                <a:lnTo>
                  <a:pt x="570304" y="0"/>
                </a:lnTo>
                <a:lnTo>
                  <a:pt x="570304" y="570304"/>
                </a:lnTo>
                <a:lnTo>
                  <a:pt x="0" y="57030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4" name="Freeform 44"/>
          <p:cNvSpPr/>
          <p:nvPr/>
        </p:nvSpPr>
        <p:spPr>
          <a:xfrm>
            <a:off x="12878131" y="3762870"/>
            <a:ext cx="440641" cy="555139"/>
          </a:xfrm>
          <a:custGeom>
            <a:avLst/>
            <a:gdLst/>
            <a:ahLst/>
            <a:cxnLst/>
            <a:rect l="l" t="t" r="r" b="b"/>
            <a:pathLst>
              <a:path w="440641" h="555139">
                <a:moveTo>
                  <a:pt x="0" y="0"/>
                </a:moveTo>
                <a:lnTo>
                  <a:pt x="440642" y="0"/>
                </a:lnTo>
                <a:lnTo>
                  <a:pt x="440642" y="555138"/>
                </a:lnTo>
                <a:lnTo>
                  <a:pt x="0" y="55513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5" name="Freeform 45"/>
          <p:cNvSpPr/>
          <p:nvPr/>
        </p:nvSpPr>
        <p:spPr>
          <a:xfrm>
            <a:off x="12758747" y="5121925"/>
            <a:ext cx="498999" cy="575366"/>
          </a:xfrm>
          <a:custGeom>
            <a:avLst/>
            <a:gdLst/>
            <a:ahLst/>
            <a:cxnLst/>
            <a:rect l="l" t="t" r="r" b="b"/>
            <a:pathLst>
              <a:path w="498999" h="575366">
                <a:moveTo>
                  <a:pt x="0" y="0"/>
                </a:moveTo>
                <a:lnTo>
                  <a:pt x="498999" y="0"/>
                </a:lnTo>
                <a:lnTo>
                  <a:pt x="498999" y="575366"/>
                </a:lnTo>
                <a:lnTo>
                  <a:pt x="0" y="57536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46" name="Freeform 46"/>
          <p:cNvSpPr/>
          <p:nvPr/>
        </p:nvSpPr>
        <p:spPr>
          <a:xfrm>
            <a:off x="12729191" y="6678035"/>
            <a:ext cx="564107" cy="564107"/>
          </a:xfrm>
          <a:custGeom>
            <a:avLst/>
            <a:gdLst/>
            <a:ahLst/>
            <a:cxnLst/>
            <a:rect l="l" t="t" r="r" b="b"/>
            <a:pathLst>
              <a:path w="564107" h="564107">
                <a:moveTo>
                  <a:pt x="0" y="0"/>
                </a:moveTo>
                <a:lnTo>
                  <a:pt x="564106" y="0"/>
                </a:lnTo>
                <a:lnTo>
                  <a:pt x="564106" y="564107"/>
                </a:lnTo>
                <a:lnTo>
                  <a:pt x="0" y="56410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47" name="TextBox 47"/>
          <p:cNvSpPr txBox="1"/>
          <p:nvPr/>
        </p:nvSpPr>
        <p:spPr>
          <a:xfrm>
            <a:off x="3281733" y="742950"/>
            <a:ext cx="11724534"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Colombia 2021: Key Events and Milestones</a:t>
            </a:r>
          </a:p>
        </p:txBody>
      </p:sp>
      <p:sp>
        <p:nvSpPr>
          <p:cNvPr id="48" name="TextBox 48"/>
          <p:cNvSpPr txBox="1"/>
          <p:nvPr/>
        </p:nvSpPr>
        <p:spPr>
          <a:xfrm>
            <a:off x="1201376" y="3674044"/>
            <a:ext cx="3366485"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Apr. 28: national strike begins</a:t>
            </a:r>
          </a:p>
        </p:txBody>
      </p:sp>
      <p:sp>
        <p:nvSpPr>
          <p:cNvPr id="49" name="TextBox 49"/>
          <p:cNvSpPr txBox="1"/>
          <p:nvPr/>
        </p:nvSpPr>
        <p:spPr>
          <a:xfrm>
            <a:off x="1509823" y="6654177"/>
            <a:ext cx="3058038"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May–June: protests continue</a:t>
            </a:r>
          </a:p>
        </p:txBody>
      </p:sp>
      <p:sp>
        <p:nvSpPr>
          <p:cNvPr id="50" name="TextBox 50"/>
          <p:cNvSpPr txBox="1"/>
          <p:nvPr/>
        </p:nvSpPr>
        <p:spPr>
          <a:xfrm>
            <a:off x="1181888" y="5254167"/>
            <a:ext cx="3366485"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May 2: tax reform withdrawn</a:t>
            </a:r>
          </a:p>
        </p:txBody>
      </p:sp>
      <p:sp>
        <p:nvSpPr>
          <p:cNvPr id="51" name="TextBox 51"/>
          <p:cNvSpPr txBox="1"/>
          <p:nvPr/>
        </p:nvSpPr>
        <p:spPr>
          <a:xfrm>
            <a:off x="13651184" y="3859782"/>
            <a:ext cx="3120242"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Police response criticized</a:t>
            </a:r>
          </a:p>
        </p:txBody>
      </p:sp>
      <p:sp>
        <p:nvSpPr>
          <p:cNvPr id="52" name="TextBox 52"/>
          <p:cNvSpPr txBox="1"/>
          <p:nvPr/>
        </p:nvSpPr>
        <p:spPr>
          <a:xfrm>
            <a:off x="13651184" y="6814356"/>
            <a:ext cx="3366485"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Reform demands remain divided</a:t>
            </a:r>
          </a:p>
        </p:txBody>
      </p:sp>
      <p:sp>
        <p:nvSpPr>
          <p:cNvPr id="53" name="TextBox 53"/>
          <p:cNvSpPr txBox="1"/>
          <p:nvPr/>
        </p:nvSpPr>
        <p:spPr>
          <a:xfrm>
            <a:off x="13651184" y="5128913"/>
            <a:ext cx="2889647"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Human rights scrutiny grows</a:t>
            </a:r>
          </a:p>
        </p:txBody>
      </p:sp>
      <p:sp>
        <p:nvSpPr>
          <p:cNvPr id="54" name="TextBox 54"/>
          <p:cNvSpPr txBox="1"/>
          <p:nvPr/>
        </p:nvSpPr>
        <p:spPr>
          <a:xfrm>
            <a:off x="6739071" y="5142916"/>
            <a:ext cx="1911064" cy="971550"/>
          </a:xfrm>
          <a:prstGeom prst="rect">
            <a:avLst/>
          </a:prstGeom>
        </p:spPr>
        <p:txBody>
          <a:bodyPr lIns="0" tIns="0" rIns="0" bIns="0" rtlCol="0" anchor="t">
            <a:spAutoFit/>
          </a:bodyPr>
          <a:lstStyle/>
          <a:p>
            <a:pPr algn="ctr">
              <a:lnSpc>
                <a:spcPts val="3840"/>
              </a:lnSpc>
            </a:pPr>
            <a:r>
              <a:rPr lang="en-US" sz="3200" b="1" dirty="0">
                <a:solidFill>
                  <a:srgbClr val="1A1A1A"/>
                </a:solidFill>
                <a:latin typeface="Montserrat Semi-Bold"/>
                <a:ea typeface="Montserrat Semi-Bold"/>
                <a:cs typeface="Montserrat Semi-Bold"/>
                <a:sym typeface="Montserrat Semi-Bold"/>
              </a:rPr>
              <a:t>Street</a:t>
            </a:r>
            <a:br>
              <a:rPr lang="en-US" sz="3200" b="1" dirty="0">
                <a:solidFill>
                  <a:srgbClr val="1A1A1A"/>
                </a:solidFill>
                <a:latin typeface="Montserrat Semi-Bold"/>
                <a:ea typeface="Montserrat Semi-Bold"/>
                <a:cs typeface="Montserrat Semi-Bold"/>
                <a:sym typeface="Montserrat Semi-Bold"/>
              </a:rPr>
            </a:br>
            <a:r>
              <a:rPr lang="en-US" sz="3200" b="1" dirty="0">
                <a:solidFill>
                  <a:srgbClr val="1A1A1A"/>
                </a:solidFill>
                <a:latin typeface="Montserrat Semi-Bold"/>
                <a:ea typeface="Montserrat Semi-Bold"/>
                <a:cs typeface="Montserrat Semi-Bold"/>
                <a:sym typeface="Montserrat Semi-Bold"/>
              </a:rPr>
              <a:t>Pressure</a:t>
            </a:r>
          </a:p>
        </p:txBody>
      </p:sp>
      <p:sp>
        <p:nvSpPr>
          <p:cNvPr id="55" name="TextBox 55"/>
          <p:cNvSpPr txBox="1"/>
          <p:nvPr/>
        </p:nvSpPr>
        <p:spPr>
          <a:xfrm>
            <a:off x="9615993" y="5104052"/>
            <a:ext cx="1976258" cy="971550"/>
          </a:xfrm>
          <a:prstGeom prst="rect">
            <a:avLst/>
          </a:prstGeom>
        </p:spPr>
        <p:txBody>
          <a:bodyPr wrap="square" lIns="0" tIns="0" rIns="0" bIns="0" rtlCol="0" anchor="t">
            <a:spAutoFit/>
          </a:bodyPr>
          <a:lstStyle/>
          <a:p>
            <a:pPr algn="ctr">
              <a:lnSpc>
                <a:spcPts val="3840"/>
              </a:lnSpc>
            </a:pPr>
            <a:r>
              <a:rPr lang="en-US" sz="3200" b="1" dirty="0">
                <a:solidFill>
                  <a:srgbClr val="1A1A1A"/>
                </a:solidFill>
                <a:latin typeface="Montserrat Semi-Bold"/>
                <a:ea typeface="Montserrat Semi-Bold"/>
                <a:cs typeface="Montserrat Semi-Bold"/>
                <a:sym typeface="Montserrat Semi-Bold"/>
              </a:rPr>
              <a:t>Limited</a:t>
            </a:r>
            <a:br>
              <a:rPr lang="en-US" sz="3200" b="1" dirty="0">
                <a:solidFill>
                  <a:srgbClr val="1A1A1A"/>
                </a:solidFill>
                <a:latin typeface="Montserrat Semi-Bold"/>
                <a:ea typeface="Montserrat Semi-Bold"/>
                <a:cs typeface="Montserrat Semi-Bold"/>
                <a:sym typeface="Montserrat Semi-Bold"/>
              </a:rPr>
            </a:br>
            <a:r>
              <a:rPr lang="en-US" sz="3200" b="1" dirty="0">
                <a:solidFill>
                  <a:srgbClr val="1A1A1A"/>
                </a:solidFill>
                <a:latin typeface="Montserrat Semi-Bold"/>
                <a:ea typeface="Montserrat Semi-Bold"/>
                <a:cs typeface="Montserrat Semi-Bold"/>
                <a:sym typeface="Montserrat Semi-Bold"/>
              </a:rPr>
              <a:t>Reforms</a:t>
            </a:r>
          </a:p>
        </p:txBody>
      </p:sp>
      <p:sp>
        <p:nvSpPr>
          <p:cNvPr id="56" name="TextBox 56"/>
          <p:cNvSpPr txBox="1"/>
          <p:nvPr/>
        </p:nvSpPr>
        <p:spPr>
          <a:xfrm>
            <a:off x="6404684" y="3512833"/>
            <a:ext cx="2307685" cy="352425"/>
          </a:xfrm>
          <a:prstGeom prst="rect">
            <a:avLst/>
          </a:prstGeom>
        </p:spPr>
        <p:txBody>
          <a:bodyPr lIns="0" tIns="0" rIns="0" bIns="0" rtlCol="0" anchor="t">
            <a:spAutoFit/>
          </a:bodyPr>
          <a:lstStyle/>
          <a:p>
            <a:pPr algn="ctr">
              <a:lnSpc>
                <a:spcPts val="2879"/>
              </a:lnSpc>
            </a:pPr>
            <a:r>
              <a:rPr lang="en-US" sz="2400" b="1">
                <a:solidFill>
                  <a:srgbClr val="1A1A1A"/>
                </a:solidFill>
                <a:latin typeface="Montserrat Semi-Bold"/>
                <a:ea typeface="Montserrat Semi-Bold"/>
                <a:cs typeface="Montserrat Semi-Bold"/>
                <a:sym typeface="Montserrat Semi-Bold"/>
              </a:rPr>
              <a:t>Escalation</a:t>
            </a:r>
          </a:p>
        </p:txBody>
      </p:sp>
      <p:sp>
        <p:nvSpPr>
          <p:cNvPr id="57" name="TextBox 57"/>
          <p:cNvSpPr txBox="1"/>
          <p:nvPr/>
        </p:nvSpPr>
        <p:spPr>
          <a:xfrm>
            <a:off x="9440253" y="3360433"/>
            <a:ext cx="2307685" cy="714375"/>
          </a:xfrm>
          <a:prstGeom prst="rect">
            <a:avLst/>
          </a:prstGeom>
        </p:spPr>
        <p:txBody>
          <a:bodyPr lIns="0" tIns="0" rIns="0" bIns="0" rtlCol="0" anchor="t">
            <a:spAutoFit/>
          </a:bodyPr>
          <a:lstStyle/>
          <a:p>
            <a:pPr algn="ctr">
              <a:lnSpc>
                <a:spcPts val="2879"/>
              </a:lnSpc>
            </a:pPr>
            <a:r>
              <a:rPr lang="en-US" sz="2400" b="1">
                <a:solidFill>
                  <a:srgbClr val="1A1A1A"/>
                </a:solidFill>
                <a:latin typeface="Montserrat Semi-Bold"/>
                <a:ea typeface="Montserrat Semi-Bold"/>
                <a:cs typeface="Montserrat Semi-Bold"/>
                <a:sym typeface="Montserrat Semi-Bold"/>
              </a:rPr>
              <a:t>Government Response</a:t>
            </a:r>
          </a:p>
        </p:txBody>
      </p:sp>
      <p:sp>
        <p:nvSpPr>
          <p:cNvPr id="58" name="TextBox 58"/>
          <p:cNvSpPr txBox="1"/>
          <p:nvPr/>
        </p:nvSpPr>
        <p:spPr>
          <a:xfrm>
            <a:off x="5658560" y="9802162"/>
            <a:ext cx="6938293"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Atlantic Council, 2021; HRW, 2021; Amnesty International, 2022</a:t>
            </a:r>
          </a:p>
        </p:txBody>
      </p:sp>
      <p:sp>
        <p:nvSpPr>
          <p:cNvPr id="59" name="Freeform 59"/>
          <p:cNvSpPr/>
          <p:nvPr/>
        </p:nvSpPr>
        <p:spPr>
          <a:xfrm>
            <a:off x="4945548" y="6672948"/>
            <a:ext cx="549964" cy="540965"/>
          </a:xfrm>
          <a:custGeom>
            <a:avLst/>
            <a:gdLst/>
            <a:ahLst/>
            <a:cxnLst/>
            <a:rect l="l" t="t" r="r" b="b"/>
            <a:pathLst>
              <a:path w="549964" h="540965">
                <a:moveTo>
                  <a:pt x="0" y="0"/>
                </a:moveTo>
                <a:lnTo>
                  <a:pt x="549964" y="0"/>
                </a:lnTo>
                <a:lnTo>
                  <a:pt x="549964" y="540965"/>
                </a:lnTo>
                <a:lnTo>
                  <a:pt x="0" y="5409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6655822" y="3145815"/>
            <a:ext cx="5140244" cy="5140244"/>
          </a:xfrm>
          <a:custGeom>
            <a:avLst/>
            <a:gdLst/>
            <a:ahLst/>
            <a:cxnLst/>
            <a:rect l="l" t="t" r="r" b="b"/>
            <a:pathLst>
              <a:path w="5140244" h="5140244">
                <a:moveTo>
                  <a:pt x="0" y="0"/>
                </a:moveTo>
                <a:lnTo>
                  <a:pt x="5140244" y="0"/>
                </a:lnTo>
                <a:lnTo>
                  <a:pt x="5140244" y="5140243"/>
                </a:lnTo>
                <a:lnTo>
                  <a:pt x="0" y="51402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2639842" y="7089000"/>
            <a:ext cx="714827" cy="71482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6" name="TextBox 6"/>
            <p:cNvSpPr txBox="1"/>
            <p:nvPr/>
          </p:nvSpPr>
          <p:spPr>
            <a:xfrm>
              <a:off x="76200" y="57150"/>
              <a:ext cx="660400" cy="679450"/>
            </a:xfrm>
            <a:prstGeom prst="rect">
              <a:avLst/>
            </a:prstGeom>
          </p:spPr>
          <p:txBody>
            <a:bodyPr lIns="63540" tIns="63540" rIns="63540" bIns="63540" rtlCol="0" anchor="ctr"/>
            <a:lstStyle/>
            <a:p>
              <a:pPr algn="ctr">
                <a:lnSpc>
                  <a:spcPts val="2339"/>
                </a:lnSpc>
              </a:pPr>
              <a:endParaRPr/>
            </a:p>
          </p:txBody>
        </p:sp>
      </p:grpSp>
      <p:grpSp>
        <p:nvGrpSpPr>
          <p:cNvPr id="7" name="Group 7"/>
          <p:cNvGrpSpPr/>
          <p:nvPr/>
        </p:nvGrpSpPr>
        <p:grpSpPr>
          <a:xfrm>
            <a:off x="12640930" y="3738988"/>
            <a:ext cx="713740" cy="71374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9" name="TextBox 9"/>
            <p:cNvSpPr txBox="1"/>
            <p:nvPr/>
          </p:nvSpPr>
          <p:spPr>
            <a:xfrm>
              <a:off x="76200" y="57150"/>
              <a:ext cx="660400" cy="679450"/>
            </a:xfrm>
            <a:prstGeom prst="rect">
              <a:avLst/>
            </a:prstGeom>
          </p:spPr>
          <p:txBody>
            <a:bodyPr lIns="63444" tIns="63444" rIns="63444" bIns="63444" rtlCol="0" anchor="ctr"/>
            <a:lstStyle/>
            <a:p>
              <a:pPr algn="ctr">
                <a:lnSpc>
                  <a:spcPts val="2340"/>
                </a:lnSpc>
              </a:pPr>
              <a:endParaRPr/>
            </a:p>
          </p:txBody>
        </p:sp>
      </p:grpSp>
      <p:grpSp>
        <p:nvGrpSpPr>
          <p:cNvPr id="10" name="Group 10"/>
          <p:cNvGrpSpPr/>
          <p:nvPr/>
        </p:nvGrpSpPr>
        <p:grpSpPr>
          <a:xfrm>
            <a:off x="5100087" y="3775183"/>
            <a:ext cx="713740" cy="71374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2" name="TextBox 12"/>
            <p:cNvSpPr txBox="1"/>
            <p:nvPr/>
          </p:nvSpPr>
          <p:spPr>
            <a:xfrm>
              <a:off x="76200" y="57150"/>
              <a:ext cx="660400" cy="679450"/>
            </a:xfrm>
            <a:prstGeom prst="rect">
              <a:avLst/>
            </a:prstGeom>
          </p:spPr>
          <p:txBody>
            <a:bodyPr lIns="63444" tIns="63444" rIns="63444" bIns="63444" rtlCol="0" anchor="ctr"/>
            <a:lstStyle/>
            <a:p>
              <a:pPr algn="ctr">
                <a:lnSpc>
                  <a:spcPts val="2340"/>
                </a:lnSpc>
              </a:pPr>
              <a:endParaRPr/>
            </a:p>
          </p:txBody>
        </p:sp>
      </p:grpSp>
      <p:grpSp>
        <p:nvGrpSpPr>
          <p:cNvPr id="13" name="Group 13"/>
          <p:cNvGrpSpPr/>
          <p:nvPr/>
        </p:nvGrpSpPr>
        <p:grpSpPr>
          <a:xfrm>
            <a:off x="5100087" y="7085190"/>
            <a:ext cx="715907" cy="71590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5" name="TextBox 15"/>
            <p:cNvSpPr txBox="1"/>
            <p:nvPr/>
          </p:nvSpPr>
          <p:spPr>
            <a:xfrm>
              <a:off x="76200" y="57150"/>
              <a:ext cx="660400" cy="679450"/>
            </a:xfrm>
            <a:prstGeom prst="rect">
              <a:avLst/>
            </a:prstGeom>
          </p:spPr>
          <p:txBody>
            <a:bodyPr lIns="63636" tIns="63636" rIns="63636" bIns="63636" rtlCol="0" anchor="ctr"/>
            <a:lstStyle/>
            <a:p>
              <a:pPr algn="ctr">
                <a:lnSpc>
                  <a:spcPts val="2340"/>
                </a:lnSpc>
              </a:pPr>
              <a:endParaRPr/>
            </a:p>
          </p:txBody>
        </p:sp>
      </p:grpSp>
      <p:grpSp>
        <p:nvGrpSpPr>
          <p:cNvPr id="16" name="Group 16"/>
          <p:cNvGrpSpPr/>
          <p:nvPr/>
        </p:nvGrpSpPr>
        <p:grpSpPr>
          <a:xfrm>
            <a:off x="1714189" y="2644237"/>
            <a:ext cx="4099638" cy="698402"/>
            <a:chOff x="0" y="0"/>
            <a:chExt cx="2385580" cy="406400"/>
          </a:xfrm>
        </p:grpSpPr>
        <p:sp>
          <p:nvSpPr>
            <p:cNvPr id="17" name="Freeform 17"/>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3A59D1"/>
            </a:solidFill>
          </p:spPr>
          <p:txBody>
            <a:bodyPr/>
            <a:lstStyle/>
            <a:p>
              <a:endParaRPr lang="en-US"/>
            </a:p>
          </p:txBody>
        </p:sp>
        <p:sp>
          <p:nvSpPr>
            <p:cNvPr id="18" name="TextBox 18"/>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19" name="Group 19"/>
          <p:cNvGrpSpPr/>
          <p:nvPr/>
        </p:nvGrpSpPr>
        <p:grpSpPr>
          <a:xfrm>
            <a:off x="1716356" y="6205276"/>
            <a:ext cx="4099638" cy="698402"/>
            <a:chOff x="0" y="0"/>
            <a:chExt cx="2385580" cy="406400"/>
          </a:xfrm>
        </p:grpSpPr>
        <p:sp>
          <p:nvSpPr>
            <p:cNvPr id="20" name="Freeform 20"/>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3A59D1"/>
            </a:solidFill>
          </p:spPr>
          <p:txBody>
            <a:bodyPr/>
            <a:lstStyle/>
            <a:p>
              <a:endParaRPr lang="en-US"/>
            </a:p>
          </p:txBody>
        </p:sp>
        <p:sp>
          <p:nvSpPr>
            <p:cNvPr id="21" name="TextBox 21"/>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22" name="Group 22"/>
          <p:cNvGrpSpPr/>
          <p:nvPr/>
        </p:nvGrpSpPr>
        <p:grpSpPr>
          <a:xfrm>
            <a:off x="12637676" y="2644191"/>
            <a:ext cx="4099638" cy="698448"/>
            <a:chOff x="0" y="0"/>
            <a:chExt cx="2385423" cy="406400"/>
          </a:xfrm>
        </p:grpSpPr>
        <p:sp>
          <p:nvSpPr>
            <p:cNvPr id="23" name="Freeform 23"/>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3D90D7"/>
            </a:solidFill>
          </p:spPr>
          <p:txBody>
            <a:bodyPr/>
            <a:lstStyle/>
            <a:p>
              <a:endParaRPr lang="en-US"/>
            </a:p>
          </p:txBody>
        </p:sp>
        <p:sp>
          <p:nvSpPr>
            <p:cNvPr id="24" name="TextBox 24"/>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grpSp>
        <p:nvGrpSpPr>
          <p:cNvPr id="25" name="Group 25"/>
          <p:cNvGrpSpPr/>
          <p:nvPr/>
        </p:nvGrpSpPr>
        <p:grpSpPr>
          <a:xfrm>
            <a:off x="12555642" y="6205230"/>
            <a:ext cx="4099638" cy="698448"/>
            <a:chOff x="0" y="0"/>
            <a:chExt cx="2385423" cy="406400"/>
          </a:xfrm>
        </p:grpSpPr>
        <p:sp>
          <p:nvSpPr>
            <p:cNvPr id="26" name="Freeform 26"/>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3D90D7"/>
            </a:solidFill>
          </p:spPr>
          <p:txBody>
            <a:bodyPr/>
            <a:lstStyle/>
            <a:p>
              <a:endParaRPr lang="en-US"/>
            </a:p>
          </p:txBody>
        </p:sp>
        <p:sp>
          <p:nvSpPr>
            <p:cNvPr id="27" name="TextBox 27"/>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sp>
        <p:nvSpPr>
          <p:cNvPr id="28" name="Freeform 28"/>
          <p:cNvSpPr/>
          <p:nvPr/>
        </p:nvSpPr>
        <p:spPr>
          <a:xfrm>
            <a:off x="5813827" y="2993438"/>
            <a:ext cx="1022492" cy="1744627"/>
          </a:xfrm>
          <a:custGeom>
            <a:avLst/>
            <a:gdLst/>
            <a:ahLst/>
            <a:cxnLst/>
            <a:rect l="l" t="t" r="r" b="b"/>
            <a:pathLst>
              <a:path w="1022492" h="1744627">
                <a:moveTo>
                  <a:pt x="0" y="0"/>
                </a:moveTo>
                <a:lnTo>
                  <a:pt x="290981" y="0"/>
                </a:lnTo>
                <a:cubicBezTo>
                  <a:pt x="351610" y="0"/>
                  <a:pt x="409755" y="24084"/>
                  <a:pt x="452626" y="66955"/>
                </a:cubicBezTo>
                <a:cubicBezTo>
                  <a:pt x="495497" y="109826"/>
                  <a:pt x="519581" y="167971"/>
                  <a:pt x="519581" y="228600"/>
                </a:cubicBezTo>
                <a:lnTo>
                  <a:pt x="519581" y="1516027"/>
                </a:lnTo>
                <a:cubicBezTo>
                  <a:pt x="519581" y="1642279"/>
                  <a:pt x="621929" y="1744627"/>
                  <a:pt x="748182" y="1744627"/>
                </a:cubicBezTo>
                <a:lnTo>
                  <a:pt x="1022492" y="1744627"/>
                </a:lnTo>
              </a:path>
            </a:pathLst>
          </a:custGeom>
          <a:ln w="38100" cap="flat">
            <a:solidFill>
              <a:srgbClr val="1A1A1A"/>
            </a:solidFill>
            <a:prstDash val="solid"/>
            <a:headEnd type="triangle" w="lg" len="med"/>
            <a:tailEnd type="none" w="sm" len="sm"/>
          </a:ln>
        </p:spPr>
        <p:txBody>
          <a:bodyPr/>
          <a:lstStyle/>
          <a:p>
            <a:endParaRPr lang="en-US"/>
          </a:p>
        </p:txBody>
      </p:sp>
      <p:sp>
        <p:nvSpPr>
          <p:cNvPr id="29" name="Freeform 29"/>
          <p:cNvSpPr/>
          <p:nvPr/>
        </p:nvSpPr>
        <p:spPr>
          <a:xfrm>
            <a:off x="11599295" y="2993415"/>
            <a:ext cx="1038381" cy="1744650"/>
          </a:xfrm>
          <a:custGeom>
            <a:avLst/>
            <a:gdLst/>
            <a:ahLst/>
            <a:cxnLst/>
            <a:rect l="l" t="t" r="r" b="b"/>
            <a:pathLst>
              <a:path w="1038381" h="1744650">
                <a:moveTo>
                  <a:pt x="0" y="1744650"/>
                </a:moveTo>
                <a:lnTo>
                  <a:pt x="295356" y="1744650"/>
                </a:lnTo>
                <a:cubicBezTo>
                  <a:pt x="355985" y="1744650"/>
                  <a:pt x="414131" y="1720565"/>
                  <a:pt x="457001" y="1677694"/>
                </a:cubicBezTo>
                <a:cubicBezTo>
                  <a:pt x="499872" y="1634823"/>
                  <a:pt x="523956" y="1576678"/>
                  <a:pt x="523956" y="1516050"/>
                </a:cubicBezTo>
                <a:lnTo>
                  <a:pt x="523956" y="228600"/>
                </a:lnTo>
                <a:cubicBezTo>
                  <a:pt x="523956" y="167971"/>
                  <a:pt x="548041" y="109826"/>
                  <a:pt x="590912" y="66955"/>
                </a:cubicBezTo>
                <a:cubicBezTo>
                  <a:pt x="633782" y="24084"/>
                  <a:pt x="691928" y="0"/>
                  <a:pt x="752556" y="0"/>
                </a:cubicBezTo>
                <a:lnTo>
                  <a:pt x="1038381" y="0"/>
                </a:lnTo>
              </a:path>
            </a:pathLst>
          </a:custGeom>
          <a:ln w="38100" cap="flat">
            <a:solidFill>
              <a:srgbClr val="1A1A1A"/>
            </a:solidFill>
            <a:prstDash val="solid"/>
            <a:headEnd type="none" w="sm" len="sm"/>
            <a:tailEnd type="triangle" w="lg" len="med"/>
          </a:ln>
        </p:spPr>
        <p:txBody>
          <a:bodyPr/>
          <a:lstStyle/>
          <a:p>
            <a:endParaRPr lang="en-US"/>
          </a:p>
        </p:txBody>
      </p:sp>
      <p:sp>
        <p:nvSpPr>
          <p:cNvPr id="30" name="Freeform 30"/>
          <p:cNvSpPr/>
          <p:nvPr/>
        </p:nvSpPr>
        <p:spPr>
          <a:xfrm>
            <a:off x="5815994" y="6554477"/>
            <a:ext cx="1238352" cy="530713"/>
          </a:xfrm>
          <a:custGeom>
            <a:avLst/>
            <a:gdLst/>
            <a:ahLst/>
            <a:cxnLst/>
            <a:rect l="l" t="t" r="r" b="b"/>
            <a:pathLst>
              <a:path w="1238352" h="530713">
                <a:moveTo>
                  <a:pt x="0" y="0"/>
                </a:moveTo>
                <a:lnTo>
                  <a:pt x="288814" y="0"/>
                </a:lnTo>
                <a:cubicBezTo>
                  <a:pt x="415067" y="0"/>
                  <a:pt x="517414" y="102348"/>
                  <a:pt x="517414" y="228600"/>
                </a:cubicBezTo>
                <a:lnTo>
                  <a:pt x="517414" y="302113"/>
                </a:lnTo>
                <a:cubicBezTo>
                  <a:pt x="517414" y="362742"/>
                  <a:pt x="541499" y="420887"/>
                  <a:pt x="584370" y="463757"/>
                </a:cubicBezTo>
                <a:cubicBezTo>
                  <a:pt x="627241" y="506628"/>
                  <a:pt x="685386" y="530713"/>
                  <a:pt x="746015" y="530713"/>
                </a:cubicBezTo>
                <a:lnTo>
                  <a:pt x="1238351" y="530713"/>
                </a:lnTo>
              </a:path>
            </a:pathLst>
          </a:custGeom>
          <a:ln w="38100" cap="flat">
            <a:solidFill>
              <a:srgbClr val="1A1A1A"/>
            </a:solidFill>
            <a:prstDash val="solid"/>
            <a:headEnd type="triangle" w="lg" len="med"/>
            <a:tailEnd type="none" w="sm" len="sm"/>
          </a:ln>
        </p:spPr>
        <p:txBody>
          <a:bodyPr/>
          <a:lstStyle/>
          <a:p>
            <a:endParaRPr lang="en-US"/>
          </a:p>
        </p:txBody>
      </p:sp>
      <p:sp>
        <p:nvSpPr>
          <p:cNvPr id="31" name="Freeform 31"/>
          <p:cNvSpPr/>
          <p:nvPr/>
        </p:nvSpPr>
        <p:spPr>
          <a:xfrm>
            <a:off x="11413734" y="6602325"/>
            <a:ext cx="1145162" cy="486676"/>
          </a:xfrm>
          <a:custGeom>
            <a:avLst/>
            <a:gdLst/>
            <a:ahLst/>
            <a:cxnLst/>
            <a:rect l="l" t="t" r="r" b="b"/>
            <a:pathLst>
              <a:path w="1145162" h="486676">
                <a:moveTo>
                  <a:pt x="0" y="486676"/>
                </a:moveTo>
                <a:lnTo>
                  <a:pt x="480917" y="486676"/>
                </a:lnTo>
                <a:cubicBezTo>
                  <a:pt x="541546" y="486676"/>
                  <a:pt x="599692" y="462591"/>
                  <a:pt x="642562" y="419720"/>
                </a:cubicBezTo>
                <a:cubicBezTo>
                  <a:pt x="685433" y="376850"/>
                  <a:pt x="709517" y="318704"/>
                  <a:pt x="709517" y="258076"/>
                </a:cubicBezTo>
                <a:lnTo>
                  <a:pt x="709517" y="217822"/>
                </a:lnTo>
                <a:cubicBezTo>
                  <a:pt x="709517" y="97523"/>
                  <a:pt x="807040" y="0"/>
                  <a:pt x="927340" y="0"/>
                </a:cubicBezTo>
                <a:lnTo>
                  <a:pt x="1145162" y="0"/>
                </a:lnTo>
              </a:path>
            </a:pathLst>
          </a:custGeom>
          <a:ln w="38100" cap="flat">
            <a:solidFill>
              <a:srgbClr val="1A1A1A"/>
            </a:solidFill>
            <a:prstDash val="solid"/>
            <a:headEnd type="none" w="sm" len="sm"/>
            <a:tailEnd type="triangle" w="lg" len="med"/>
          </a:ln>
        </p:spPr>
        <p:txBody>
          <a:bodyPr/>
          <a:lstStyle/>
          <a:p>
            <a:endParaRPr lang="en-US"/>
          </a:p>
        </p:txBody>
      </p:sp>
      <p:sp>
        <p:nvSpPr>
          <p:cNvPr id="32" name="Freeform 32"/>
          <p:cNvSpPr/>
          <p:nvPr/>
        </p:nvSpPr>
        <p:spPr>
          <a:xfrm>
            <a:off x="7713636" y="4277913"/>
            <a:ext cx="3788398" cy="3788398"/>
          </a:xfrm>
          <a:custGeom>
            <a:avLst/>
            <a:gdLst/>
            <a:ahLst/>
            <a:cxnLst/>
            <a:rect l="l" t="t" r="r" b="b"/>
            <a:pathLst>
              <a:path w="3788398" h="3788398">
                <a:moveTo>
                  <a:pt x="0" y="0"/>
                </a:moveTo>
                <a:lnTo>
                  <a:pt x="3788398" y="0"/>
                </a:lnTo>
                <a:lnTo>
                  <a:pt x="3788398" y="3788398"/>
                </a:lnTo>
                <a:lnTo>
                  <a:pt x="0" y="3788398"/>
                </a:lnTo>
                <a:lnTo>
                  <a:pt x="0" y="0"/>
                </a:lnTo>
                <a:close/>
              </a:path>
            </a:pathLst>
          </a:custGeom>
          <a:blipFill>
            <a:blip>
              <a:alphaModFix amt="15000"/>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33" name="Group 33"/>
          <p:cNvGrpSpPr/>
          <p:nvPr/>
        </p:nvGrpSpPr>
        <p:grpSpPr>
          <a:xfrm>
            <a:off x="7730519" y="4296963"/>
            <a:ext cx="2990850" cy="2992214"/>
            <a:chOff x="0" y="0"/>
            <a:chExt cx="812429" cy="812800"/>
          </a:xfrm>
        </p:grpSpPr>
        <p:sp>
          <p:nvSpPr>
            <p:cNvPr id="34" name="Freeform 34"/>
            <p:cNvSpPr/>
            <p:nvPr/>
          </p:nvSpPr>
          <p:spPr>
            <a:xfrm>
              <a:off x="0" y="0"/>
              <a:ext cx="812429" cy="812800"/>
            </a:xfrm>
            <a:custGeom>
              <a:avLst/>
              <a:gdLst/>
              <a:ahLst/>
              <a:cxnLst/>
              <a:rect l="l" t="t" r="r" b="b"/>
              <a:pathLst>
                <a:path w="812429" h="812800">
                  <a:moveTo>
                    <a:pt x="406215" y="0"/>
                  </a:moveTo>
                  <a:cubicBezTo>
                    <a:pt x="181869" y="0"/>
                    <a:pt x="0" y="181951"/>
                    <a:pt x="0" y="406400"/>
                  </a:cubicBezTo>
                  <a:cubicBezTo>
                    <a:pt x="0" y="630849"/>
                    <a:pt x="181869" y="812800"/>
                    <a:pt x="406215" y="812800"/>
                  </a:cubicBezTo>
                  <a:cubicBezTo>
                    <a:pt x="630561" y="812800"/>
                    <a:pt x="812429" y="630849"/>
                    <a:pt x="812429" y="406400"/>
                  </a:cubicBezTo>
                  <a:cubicBezTo>
                    <a:pt x="812429" y="181951"/>
                    <a:pt x="630561" y="0"/>
                    <a:pt x="406215" y="0"/>
                  </a:cubicBezTo>
                  <a:close/>
                </a:path>
              </a:pathLst>
            </a:custGeom>
            <a:solidFill>
              <a:srgbClr val="FFFFFF"/>
            </a:solidFill>
          </p:spPr>
          <p:txBody>
            <a:bodyPr/>
            <a:lstStyle/>
            <a:p>
              <a:endParaRPr lang="en-US"/>
            </a:p>
          </p:txBody>
        </p:sp>
        <p:sp>
          <p:nvSpPr>
            <p:cNvPr id="35" name="TextBox 35"/>
            <p:cNvSpPr txBox="1"/>
            <p:nvPr/>
          </p:nvSpPr>
          <p:spPr>
            <a:xfrm>
              <a:off x="76165" y="57150"/>
              <a:ext cx="660099" cy="679450"/>
            </a:xfrm>
            <a:prstGeom prst="rect">
              <a:avLst/>
            </a:prstGeom>
          </p:spPr>
          <p:txBody>
            <a:bodyPr lIns="50800" tIns="50800" rIns="50800" bIns="50800" rtlCol="0" anchor="ctr"/>
            <a:lstStyle/>
            <a:p>
              <a:pPr algn="ctr">
                <a:lnSpc>
                  <a:spcPts val="2340"/>
                </a:lnSpc>
              </a:pPr>
              <a:endParaRPr/>
            </a:p>
          </p:txBody>
        </p:sp>
      </p:grpSp>
      <p:sp>
        <p:nvSpPr>
          <p:cNvPr id="36" name="Freeform 36"/>
          <p:cNvSpPr/>
          <p:nvPr/>
        </p:nvSpPr>
        <p:spPr>
          <a:xfrm>
            <a:off x="5197911" y="3873007"/>
            <a:ext cx="518091" cy="518091"/>
          </a:xfrm>
          <a:custGeom>
            <a:avLst/>
            <a:gdLst/>
            <a:ahLst/>
            <a:cxnLst/>
            <a:rect l="l" t="t" r="r" b="b"/>
            <a:pathLst>
              <a:path w="518091" h="518091">
                <a:moveTo>
                  <a:pt x="0" y="0"/>
                </a:moveTo>
                <a:lnTo>
                  <a:pt x="518092" y="0"/>
                </a:lnTo>
                <a:lnTo>
                  <a:pt x="518092" y="518091"/>
                </a:lnTo>
                <a:lnTo>
                  <a:pt x="0" y="51809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7" name="Freeform 37"/>
          <p:cNvSpPr/>
          <p:nvPr/>
        </p:nvSpPr>
        <p:spPr>
          <a:xfrm>
            <a:off x="12699571" y="3882532"/>
            <a:ext cx="595370" cy="456202"/>
          </a:xfrm>
          <a:custGeom>
            <a:avLst/>
            <a:gdLst/>
            <a:ahLst/>
            <a:cxnLst/>
            <a:rect l="l" t="t" r="r" b="b"/>
            <a:pathLst>
              <a:path w="595370" h="456202">
                <a:moveTo>
                  <a:pt x="0" y="0"/>
                </a:moveTo>
                <a:lnTo>
                  <a:pt x="595370" y="0"/>
                </a:lnTo>
                <a:lnTo>
                  <a:pt x="595370" y="456202"/>
                </a:lnTo>
                <a:lnTo>
                  <a:pt x="0" y="45620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8" name="Freeform 38"/>
          <p:cNvSpPr/>
          <p:nvPr/>
        </p:nvSpPr>
        <p:spPr>
          <a:xfrm>
            <a:off x="5197911" y="7221405"/>
            <a:ext cx="472461" cy="450019"/>
          </a:xfrm>
          <a:custGeom>
            <a:avLst/>
            <a:gdLst/>
            <a:ahLst/>
            <a:cxnLst/>
            <a:rect l="l" t="t" r="r" b="b"/>
            <a:pathLst>
              <a:path w="472461" h="450019">
                <a:moveTo>
                  <a:pt x="0" y="0"/>
                </a:moveTo>
                <a:lnTo>
                  <a:pt x="472461" y="0"/>
                </a:lnTo>
                <a:lnTo>
                  <a:pt x="472461" y="450018"/>
                </a:lnTo>
                <a:lnTo>
                  <a:pt x="0" y="45001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9" name="Freeform 39"/>
          <p:cNvSpPr/>
          <p:nvPr/>
        </p:nvSpPr>
        <p:spPr>
          <a:xfrm>
            <a:off x="12699571" y="7220116"/>
            <a:ext cx="588322" cy="446055"/>
          </a:xfrm>
          <a:custGeom>
            <a:avLst/>
            <a:gdLst/>
            <a:ahLst/>
            <a:cxnLst/>
            <a:rect l="l" t="t" r="r" b="b"/>
            <a:pathLst>
              <a:path w="588322" h="446055">
                <a:moveTo>
                  <a:pt x="0" y="0"/>
                </a:moveTo>
                <a:lnTo>
                  <a:pt x="588322" y="0"/>
                </a:lnTo>
                <a:lnTo>
                  <a:pt x="588322" y="446055"/>
                </a:lnTo>
                <a:lnTo>
                  <a:pt x="0" y="44605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0" name="TextBox 40"/>
          <p:cNvSpPr txBox="1"/>
          <p:nvPr/>
        </p:nvSpPr>
        <p:spPr>
          <a:xfrm>
            <a:off x="3682539" y="742950"/>
            <a:ext cx="10922922" cy="5715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Comparative Findings: Visibility ≠ Reform</a:t>
            </a:r>
          </a:p>
        </p:txBody>
      </p:sp>
      <p:sp>
        <p:nvSpPr>
          <p:cNvPr id="41" name="TextBox 41"/>
          <p:cNvSpPr txBox="1"/>
          <p:nvPr/>
        </p:nvSpPr>
        <p:spPr>
          <a:xfrm>
            <a:off x="1714189" y="4021068"/>
            <a:ext cx="3153627" cy="351790"/>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Inequality + distrust</a:t>
            </a:r>
          </a:p>
        </p:txBody>
      </p:sp>
      <p:sp>
        <p:nvSpPr>
          <p:cNvPr id="42" name="TextBox 42"/>
          <p:cNvSpPr txBox="1"/>
          <p:nvPr/>
        </p:nvSpPr>
        <p:spPr>
          <a:xfrm>
            <a:off x="13611845" y="3765658"/>
            <a:ext cx="3154316"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Hashtags, videos, street pressure</a:t>
            </a:r>
          </a:p>
        </p:txBody>
      </p:sp>
      <p:sp>
        <p:nvSpPr>
          <p:cNvPr id="43" name="TextBox 43"/>
          <p:cNvSpPr txBox="1"/>
          <p:nvPr/>
        </p:nvSpPr>
        <p:spPr>
          <a:xfrm>
            <a:off x="13611845" y="7079475"/>
            <a:ext cx="3156483" cy="723265"/>
          </a:xfrm>
          <a:prstGeom prst="rect">
            <a:avLst/>
          </a:prstGeom>
        </p:spPr>
        <p:txBody>
          <a:bodyPr lIns="0" tIns="0" rIns="0" bIns="0" rtlCol="0" anchor="t">
            <a:spAutoFit/>
          </a:bodyPr>
          <a:lstStyle/>
          <a:p>
            <a:pPr algn="l">
              <a:lnSpc>
                <a:spcPts val="2990"/>
              </a:lnSpc>
            </a:pPr>
            <a:r>
              <a:rPr lang="en-US" sz="2300">
                <a:solidFill>
                  <a:srgbClr val="737373"/>
                </a:solidFill>
                <a:latin typeface="Open Sauce"/>
                <a:ea typeface="Open Sauce"/>
                <a:cs typeface="Open Sauce"/>
                <a:sym typeface="Open Sauce"/>
              </a:rPr>
              <a:t>Limited, divided reforms</a:t>
            </a:r>
          </a:p>
        </p:txBody>
      </p:sp>
      <p:sp>
        <p:nvSpPr>
          <p:cNvPr id="44" name="TextBox 44"/>
          <p:cNvSpPr txBox="1"/>
          <p:nvPr/>
        </p:nvSpPr>
        <p:spPr>
          <a:xfrm>
            <a:off x="1687894" y="7079475"/>
            <a:ext cx="3151461" cy="723265"/>
          </a:xfrm>
          <a:prstGeom prst="rect">
            <a:avLst/>
          </a:prstGeom>
        </p:spPr>
        <p:txBody>
          <a:bodyPr lIns="0" tIns="0" rIns="0" bIns="0" rtlCol="0" anchor="t">
            <a:spAutoFit/>
          </a:bodyPr>
          <a:lstStyle/>
          <a:p>
            <a:pPr algn="r">
              <a:lnSpc>
                <a:spcPts val="2990"/>
              </a:lnSpc>
            </a:pPr>
            <a:r>
              <a:rPr lang="en-US" sz="2300">
                <a:solidFill>
                  <a:srgbClr val="737373"/>
                </a:solidFill>
                <a:latin typeface="Open Sauce"/>
                <a:ea typeface="Open Sauce"/>
                <a:cs typeface="Open Sauce"/>
                <a:sym typeface="Open Sauce"/>
              </a:rPr>
              <a:t>Constitutional reform path</a:t>
            </a:r>
          </a:p>
        </p:txBody>
      </p:sp>
      <p:sp>
        <p:nvSpPr>
          <p:cNvPr id="45" name="TextBox 45"/>
          <p:cNvSpPr txBox="1"/>
          <p:nvPr/>
        </p:nvSpPr>
        <p:spPr>
          <a:xfrm>
            <a:off x="1994174" y="2841015"/>
            <a:ext cx="3440302" cy="304800"/>
          </a:xfrm>
          <a:prstGeom prst="rect">
            <a:avLst/>
          </a:prstGeom>
        </p:spPr>
        <p:txBody>
          <a:bodyPr lIns="0" tIns="0" rIns="0" bIns="0" rtlCol="0" anchor="t">
            <a:spAutoFit/>
          </a:bodyPr>
          <a:lstStyle/>
          <a:p>
            <a:pPr algn="r">
              <a:lnSpc>
                <a:spcPts val="2400"/>
              </a:lnSpc>
            </a:pPr>
            <a:r>
              <a:rPr lang="en-US" sz="2000" b="1">
                <a:solidFill>
                  <a:srgbClr val="FFFFFF"/>
                </a:solidFill>
                <a:latin typeface="Montserrat Semi-Bold"/>
                <a:ea typeface="Montserrat Semi-Bold"/>
                <a:cs typeface="Montserrat Semi-Bold"/>
                <a:sym typeface="Montserrat Semi-Bold"/>
              </a:rPr>
              <a:t>Shared Grievance</a:t>
            </a:r>
          </a:p>
        </p:txBody>
      </p:sp>
      <p:sp>
        <p:nvSpPr>
          <p:cNvPr id="46" name="TextBox 46"/>
          <p:cNvSpPr txBox="1"/>
          <p:nvPr/>
        </p:nvSpPr>
        <p:spPr>
          <a:xfrm>
            <a:off x="2098190" y="6402053"/>
            <a:ext cx="3338453" cy="304800"/>
          </a:xfrm>
          <a:prstGeom prst="rect">
            <a:avLst/>
          </a:prstGeom>
        </p:spPr>
        <p:txBody>
          <a:bodyPr lIns="0" tIns="0" rIns="0" bIns="0" rtlCol="0" anchor="t">
            <a:spAutoFit/>
          </a:bodyPr>
          <a:lstStyle/>
          <a:p>
            <a:pPr algn="r">
              <a:lnSpc>
                <a:spcPts val="2400"/>
              </a:lnSpc>
            </a:pPr>
            <a:r>
              <a:rPr lang="en-US" sz="2000" b="1">
                <a:solidFill>
                  <a:srgbClr val="FFFFFF"/>
                </a:solidFill>
                <a:latin typeface="Montserrat Semi-Bold"/>
                <a:ea typeface="Montserrat Semi-Bold"/>
                <a:cs typeface="Montserrat Semi-Bold"/>
                <a:sym typeface="Montserrat Semi-Bold"/>
              </a:rPr>
              <a:t>Chile Outcome</a:t>
            </a:r>
          </a:p>
        </p:txBody>
      </p:sp>
      <p:sp>
        <p:nvSpPr>
          <p:cNvPr id="47" name="TextBox 47"/>
          <p:cNvSpPr txBox="1"/>
          <p:nvPr/>
        </p:nvSpPr>
        <p:spPr>
          <a:xfrm>
            <a:off x="13019300" y="2841015"/>
            <a:ext cx="3337743" cy="304800"/>
          </a:xfrm>
          <a:prstGeom prst="rect">
            <a:avLst/>
          </a:prstGeom>
        </p:spPr>
        <p:txBody>
          <a:bodyPr lIns="0" tIns="0" rIns="0" bIns="0" rtlCol="0" anchor="t">
            <a:spAutoFit/>
          </a:bodyPr>
          <a:lstStyle/>
          <a:p>
            <a:pPr algn="l">
              <a:lnSpc>
                <a:spcPts val="2400"/>
              </a:lnSpc>
            </a:pPr>
            <a:r>
              <a:rPr lang="en-US" sz="2000" b="1">
                <a:solidFill>
                  <a:srgbClr val="FFFFFF"/>
                </a:solidFill>
                <a:latin typeface="Montserrat Semi-Bold"/>
                <a:ea typeface="Montserrat Semi-Bold"/>
                <a:cs typeface="Montserrat Semi-Bold"/>
                <a:sym typeface="Montserrat Semi-Bold"/>
              </a:rPr>
              <a:t>Shared Tactics</a:t>
            </a:r>
          </a:p>
        </p:txBody>
      </p:sp>
      <p:sp>
        <p:nvSpPr>
          <p:cNvPr id="48" name="TextBox 48"/>
          <p:cNvSpPr txBox="1"/>
          <p:nvPr/>
        </p:nvSpPr>
        <p:spPr>
          <a:xfrm>
            <a:off x="12937266" y="6402053"/>
            <a:ext cx="3337743" cy="304800"/>
          </a:xfrm>
          <a:prstGeom prst="rect">
            <a:avLst/>
          </a:prstGeom>
        </p:spPr>
        <p:txBody>
          <a:bodyPr lIns="0" tIns="0" rIns="0" bIns="0" rtlCol="0" anchor="t">
            <a:spAutoFit/>
          </a:bodyPr>
          <a:lstStyle/>
          <a:p>
            <a:pPr algn="l">
              <a:lnSpc>
                <a:spcPts val="2400"/>
              </a:lnSpc>
            </a:pPr>
            <a:r>
              <a:rPr lang="en-US" sz="2000" b="1">
                <a:solidFill>
                  <a:srgbClr val="FFFFFF"/>
                </a:solidFill>
                <a:latin typeface="Montserrat Semi-Bold"/>
                <a:ea typeface="Montserrat Semi-Bold"/>
                <a:cs typeface="Montserrat Semi-Bold"/>
                <a:sym typeface="Montserrat Semi-Bold"/>
              </a:rPr>
              <a:t>Colombia Outcome</a:t>
            </a:r>
          </a:p>
        </p:txBody>
      </p:sp>
      <p:sp>
        <p:nvSpPr>
          <p:cNvPr id="49" name="TextBox 49"/>
          <p:cNvSpPr txBox="1"/>
          <p:nvPr/>
        </p:nvSpPr>
        <p:spPr>
          <a:xfrm>
            <a:off x="7780518" y="4982851"/>
            <a:ext cx="2890852" cy="1571625"/>
          </a:xfrm>
          <a:prstGeom prst="rect">
            <a:avLst/>
          </a:prstGeom>
        </p:spPr>
        <p:txBody>
          <a:bodyPr lIns="0" tIns="0" rIns="0" bIns="0" rtlCol="0" anchor="t">
            <a:spAutoFit/>
          </a:bodyPr>
          <a:lstStyle/>
          <a:p>
            <a:pPr algn="ctr">
              <a:lnSpc>
                <a:spcPts val="2520"/>
              </a:lnSpc>
            </a:pPr>
            <a:r>
              <a:rPr lang="en-US" sz="2100" b="1">
                <a:solidFill>
                  <a:srgbClr val="1A1A1A"/>
                </a:solidFill>
                <a:latin typeface="Montserrat Semi-Bold"/>
                <a:ea typeface="Montserrat Semi-Bold"/>
                <a:cs typeface="Montserrat Semi-Bold"/>
                <a:sym typeface="Montserrat Semi-Bold"/>
              </a:rPr>
              <a:t>Social media amplified grievances, but political context shaped outcomes.</a:t>
            </a:r>
          </a:p>
        </p:txBody>
      </p:sp>
      <p:sp>
        <p:nvSpPr>
          <p:cNvPr id="50" name="TextBox 50"/>
          <p:cNvSpPr txBox="1"/>
          <p:nvPr/>
        </p:nvSpPr>
        <p:spPr>
          <a:xfrm>
            <a:off x="4736868" y="9802162"/>
            <a:ext cx="8781678"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Andretta, 2013; Evers, 2013; Gleditsch &amp; Celestino, 2016; Cox, 2024; HRW, 2021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986330" y="5608610"/>
            <a:ext cx="4968354" cy="2788488"/>
          </a:xfrm>
          <a:custGeom>
            <a:avLst/>
            <a:gdLst/>
            <a:ahLst/>
            <a:cxnLst/>
            <a:rect l="l" t="t" r="r" b="b"/>
            <a:pathLst>
              <a:path w="4968354" h="2788488">
                <a:moveTo>
                  <a:pt x="0" y="0"/>
                </a:moveTo>
                <a:lnTo>
                  <a:pt x="4968354" y="0"/>
                </a:lnTo>
                <a:lnTo>
                  <a:pt x="4968354" y="2788488"/>
                </a:lnTo>
                <a:lnTo>
                  <a:pt x="0" y="2788488"/>
                </a:lnTo>
                <a:lnTo>
                  <a:pt x="0" y="0"/>
                </a:lnTo>
                <a:close/>
              </a:path>
            </a:pathLst>
          </a:custGeom>
          <a:blipFill>
            <a:blip>
              <a:alphaModFix amt="12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6659823" y="5608610"/>
            <a:ext cx="4968354" cy="2788488"/>
          </a:xfrm>
          <a:custGeom>
            <a:avLst/>
            <a:gdLst/>
            <a:ahLst/>
            <a:cxnLst/>
            <a:rect l="l" t="t" r="r" b="b"/>
            <a:pathLst>
              <a:path w="4968354" h="2788488">
                <a:moveTo>
                  <a:pt x="0" y="0"/>
                </a:moveTo>
                <a:lnTo>
                  <a:pt x="4968354" y="0"/>
                </a:lnTo>
                <a:lnTo>
                  <a:pt x="4968354" y="2788488"/>
                </a:lnTo>
                <a:lnTo>
                  <a:pt x="0" y="2788488"/>
                </a:lnTo>
                <a:lnTo>
                  <a:pt x="0" y="0"/>
                </a:lnTo>
                <a:close/>
              </a:path>
            </a:pathLst>
          </a:custGeom>
          <a:blipFill>
            <a:blip>
              <a:alphaModFix amt="12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Freeform 5"/>
          <p:cNvSpPr/>
          <p:nvPr/>
        </p:nvSpPr>
        <p:spPr>
          <a:xfrm>
            <a:off x="12371127" y="5608610"/>
            <a:ext cx="4968354" cy="2788488"/>
          </a:xfrm>
          <a:custGeom>
            <a:avLst/>
            <a:gdLst/>
            <a:ahLst/>
            <a:cxnLst/>
            <a:rect l="l" t="t" r="r" b="b"/>
            <a:pathLst>
              <a:path w="4968354" h="2788488">
                <a:moveTo>
                  <a:pt x="0" y="0"/>
                </a:moveTo>
                <a:lnTo>
                  <a:pt x="4968353" y="0"/>
                </a:lnTo>
                <a:lnTo>
                  <a:pt x="4968353" y="2788488"/>
                </a:lnTo>
                <a:lnTo>
                  <a:pt x="0" y="2788488"/>
                </a:lnTo>
                <a:lnTo>
                  <a:pt x="0" y="0"/>
                </a:lnTo>
                <a:close/>
              </a:path>
            </a:pathLst>
          </a:custGeom>
          <a:blipFill>
            <a:blip>
              <a:alphaModFix amt="12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6" name="Group 6"/>
          <p:cNvGrpSpPr/>
          <p:nvPr/>
        </p:nvGrpSpPr>
        <p:grpSpPr>
          <a:xfrm>
            <a:off x="1028700" y="3278707"/>
            <a:ext cx="4883614" cy="4114800"/>
            <a:chOff x="0" y="0"/>
            <a:chExt cx="1286219" cy="1083733"/>
          </a:xfrm>
        </p:grpSpPr>
        <p:sp>
          <p:nvSpPr>
            <p:cNvPr id="7" name="Freeform 7"/>
            <p:cNvSpPr/>
            <p:nvPr/>
          </p:nvSpPr>
          <p:spPr>
            <a:xfrm>
              <a:off x="0" y="0"/>
              <a:ext cx="1286219" cy="1083733"/>
            </a:xfrm>
            <a:custGeom>
              <a:avLst/>
              <a:gdLst/>
              <a:ahLst/>
              <a:cxnLst/>
              <a:rect l="l" t="t" r="r" b="b"/>
              <a:pathLst>
                <a:path w="1286219" h="1083733">
                  <a:moveTo>
                    <a:pt x="71338" y="0"/>
                  </a:moveTo>
                  <a:lnTo>
                    <a:pt x="1214881" y="0"/>
                  </a:lnTo>
                  <a:cubicBezTo>
                    <a:pt x="1254280" y="0"/>
                    <a:pt x="1286219" y="31939"/>
                    <a:pt x="1286219" y="71338"/>
                  </a:cubicBezTo>
                  <a:lnTo>
                    <a:pt x="1286219" y="1012396"/>
                  </a:lnTo>
                  <a:cubicBezTo>
                    <a:pt x="1286219" y="1031316"/>
                    <a:pt x="1278703" y="1049461"/>
                    <a:pt x="1265325" y="1062839"/>
                  </a:cubicBezTo>
                  <a:cubicBezTo>
                    <a:pt x="1251946" y="1076217"/>
                    <a:pt x="1233801" y="1083733"/>
                    <a:pt x="1214881" y="1083733"/>
                  </a:cubicBezTo>
                  <a:lnTo>
                    <a:pt x="71338" y="1083733"/>
                  </a:lnTo>
                  <a:cubicBezTo>
                    <a:pt x="31939" y="1083733"/>
                    <a:pt x="0" y="1051794"/>
                    <a:pt x="0" y="1012396"/>
                  </a:cubicBezTo>
                  <a:lnTo>
                    <a:pt x="0" y="71338"/>
                  </a:lnTo>
                  <a:cubicBezTo>
                    <a:pt x="0" y="31939"/>
                    <a:pt x="31939" y="0"/>
                    <a:pt x="71338" y="0"/>
                  </a:cubicBezTo>
                  <a:close/>
                </a:path>
              </a:pathLst>
            </a:custGeom>
            <a:solidFill>
              <a:srgbClr val="FFFFFF"/>
            </a:solidFill>
          </p:spPr>
          <p:txBody>
            <a:bodyPr/>
            <a:lstStyle/>
            <a:p>
              <a:endParaRPr lang="en-US"/>
            </a:p>
          </p:txBody>
        </p:sp>
        <p:sp>
          <p:nvSpPr>
            <p:cNvPr id="8" name="TextBox 8"/>
            <p:cNvSpPr txBox="1"/>
            <p:nvPr/>
          </p:nvSpPr>
          <p:spPr>
            <a:xfrm>
              <a:off x="0" y="-19050"/>
              <a:ext cx="1286219" cy="1102783"/>
            </a:xfrm>
            <a:prstGeom prst="rect">
              <a:avLst/>
            </a:prstGeom>
          </p:spPr>
          <p:txBody>
            <a:bodyPr lIns="50800" tIns="50800" rIns="50800" bIns="50800" rtlCol="0" anchor="ctr"/>
            <a:lstStyle/>
            <a:p>
              <a:pPr algn="ctr">
                <a:lnSpc>
                  <a:spcPts val="2340"/>
                </a:lnSpc>
              </a:pPr>
              <a:endParaRPr/>
            </a:p>
          </p:txBody>
        </p:sp>
      </p:grpSp>
      <p:grpSp>
        <p:nvGrpSpPr>
          <p:cNvPr id="9" name="Group 9"/>
          <p:cNvGrpSpPr/>
          <p:nvPr/>
        </p:nvGrpSpPr>
        <p:grpSpPr>
          <a:xfrm>
            <a:off x="1028700" y="2246930"/>
            <a:ext cx="4883614" cy="698402"/>
            <a:chOff x="0" y="0"/>
            <a:chExt cx="2841776" cy="406400"/>
          </a:xfrm>
        </p:grpSpPr>
        <p:sp>
          <p:nvSpPr>
            <p:cNvPr id="10" name="Freeform 10"/>
            <p:cNvSpPr/>
            <p:nvPr/>
          </p:nvSpPr>
          <p:spPr>
            <a:xfrm>
              <a:off x="0" y="0"/>
              <a:ext cx="2841776" cy="406400"/>
            </a:xfrm>
            <a:custGeom>
              <a:avLst/>
              <a:gdLst/>
              <a:ahLst/>
              <a:cxnLst/>
              <a:rect l="l" t="t" r="r" b="b"/>
              <a:pathLst>
                <a:path w="2841776" h="406400">
                  <a:moveTo>
                    <a:pt x="2638576" y="0"/>
                  </a:moveTo>
                  <a:cubicBezTo>
                    <a:pt x="2750800" y="0"/>
                    <a:pt x="2841776" y="90976"/>
                    <a:pt x="2841776" y="203200"/>
                  </a:cubicBezTo>
                  <a:cubicBezTo>
                    <a:pt x="2841776" y="315424"/>
                    <a:pt x="2750800" y="406400"/>
                    <a:pt x="2638576" y="406400"/>
                  </a:cubicBezTo>
                  <a:lnTo>
                    <a:pt x="203200" y="406400"/>
                  </a:lnTo>
                  <a:cubicBezTo>
                    <a:pt x="90976" y="406400"/>
                    <a:pt x="0" y="315424"/>
                    <a:pt x="0" y="203200"/>
                  </a:cubicBezTo>
                  <a:cubicBezTo>
                    <a:pt x="0" y="90976"/>
                    <a:pt x="90976" y="0"/>
                    <a:pt x="203200" y="0"/>
                  </a:cubicBezTo>
                  <a:close/>
                </a:path>
              </a:pathLst>
            </a:custGeom>
            <a:solidFill>
              <a:srgbClr val="3A59D1"/>
            </a:solidFill>
          </p:spPr>
          <p:txBody>
            <a:bodyPr/>
            <a:lstStyle/>
            <a:p>
              <a:endParaRPr lang="en-US"/>
            </a:p>
          </p:txBody>
        </p:sp>
        <p:sp>
          <p:nvSpPr>
            <p:cNvPr id="11" name="TextBox 11"/>
            <p:cNvSpPr txBox="1"/>
            <p:nvPr/>
          </p:nvSpPr>
          <p:spPr>
            <a:xfrm>
              <a:off x="0" y="-19050"/>
              <a:ext cx="2841776" cy="425450"/>
            </a:xfrm>
            <a:prstGeom prst="rect">
              <a:avLst/>
            </a:prstGeom>
          </p:spPr>
          <p:txBody>
            <a:bodyPr lIns="50800" tIns="50800" rIns="50800" bIns="50800" rtlCol="0" anchor="ctr"/>
            <a:lstStyle/>
            <a:p>
              <a:pPr algn="ctr">
                <a:lnSpc>
                  <a:spcPts val="2340"/>
                </a:lnSpc>
              </a:pPr>
              <a:endParaRPr/>
            </a:p>
          </p:txBody>
        </p:sp>
      </p:grpSp>
      <p:grpSp>
        <p:nvGrpSpPr>
          <p:cNvPr id="12" name="Group 12"/>
          <p:cNvGrpSpPr/>
          <p:nvPr/>
        </p:nvGrpSpPr>
        <p:grpSpPr>
          <a:xfrm>
            <a:off x="1329602" y="4150579"/>
            <a:ext cx="571500" cy="57150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5" name="Group 15"/>
          <p:cNvGrpSpPr/>
          <p:nvPr/>
        </p:nvGrpSpPr>
        <p:grpSpPr>
          <a:xfrm>
            <a:off x="1329602" y="5102133"/>
            <a:ext cx="571500" cy="5715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17" name="TextBox 1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18" name="Group 18"/>
          <p:cNvGrpSpPr/>
          <p:nvPr/>
        </p:nvGrpSpPr>
        <p:grpSpPr>
          <a:xfrm>
            <a:off x="1329602" y="6038237"/>
            <a:ext cx="571500" cy="571500"/>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A59D1"/>
            </a:solidFill>
          </p:spPr>
          <p:txBody>
            <a:bodyPr/>
            <a:lstStyle/>
            <a:p>
              <a:endParaRPr lang="en-US"/>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21" name="Group 21"/>
          <p:cNvGrpSpPr/>
          <p:nvPr/>
        </p:nvGrpSpPr>
        <p:grpSpPr>
          <a:xfrm>
            <a:off x="6702193" y="3278707"/>
            <a:ext cx="4883614" cy="4114800"/>
            <a:chOff x="0" y="0"/>
            <a:chExt cx="1286219" cy="1083733"/>
          </a:xfrm>
        </p:grpSpPr>
        <p:sp>
          <p:nvSpPr>
            <p:cNvPr id="22" name="Freeform 22"/>
            <p:cNvSpPr/>
            <p:nvPr/>
          </p:nvSpPr>
          <p:spPr>
            <a:xfrm>
              <a:off x="0" y="0"/>
              <a:ext cx="1286219" cy="1083733"/>
            </a:xfrm>
            <a:custGeom>
              <a:avLst/>
              <a:gdLst/>
              <a:ahLst/>
              <a:cxnLst/>
              <a:rect l="l" t="t" r="r" b="b"/>
              <a:pathLst>
                <a:path w="1286219" h="1083733">
                  <a:moveTo>
                    <a:pt x="71338" y="0"/>
                  </a:moveTo>
                  <a:lnTo>
                    <a:pt x="1214881" y="0"/>
                  </a:lnTo>
                  <a:cubicBezTo>
                    <a:pt x="1254280" y="0"/>
                    <a:pt x="1286219" y="31939"/>
                    <a:pt x="1286219" y="71338"/>
                  </a:cubicBezTo>
                  <a:lnTo>
                    <a:pt x="1286219" y="1012396"/>
                  </a:lnTo>
                  <a:cubicBezTo>
                    <a:pt x="1286219" y="1031316"/>
                    <a:pt x="1278703" y="1049461"/>
                    <a:pt x="1265325" y="1062839"/>
                  </a:cubicBezTo>
                  <a:cubicBezTo>
                    <a:pt x="1251946" y="1076217"/>
                    <a:pt x="1233801" y="1083733"/>
                    <a:pt x="1214881" y="1083733"/>
                  </a:cubicBezTo>
                  <a:lnTo>
                    <a:pt x="71338" y="1083733"/>
                  </a:lnTo>
                  <a:cubicBezTo>
                    <a:pt x="31939" y="1083733"/>
                    <a:pt x="0" y="1051794"/>
                    <a:pt x="0" y="1012396"/>
                  </a:cubicBezTo>
                  <a:lnTo>
                    <a:pt x="0" y="71338"/>
                  </a:lnTo>
                  <a:cubicBezTo>
                    <a:pt x="0" y="31939"/>
                    <a:pt x="31939" y="0"/>
                    <a:pt x="71338" y="0"/>
                  </a:cubicBezTo>
                  <a:close/>
                </a:path>
              </a:pathLst>
            </a:custGeom>
            <a:solidFill>
              <a:srgbClr val="FFFFFF"/>
            </a:solidFill>
          </p:spPr>
          <p:txBody>
            <a:bodyPr/>
            <a:lstStyle/>
            <a:p>
              <a:endParaRPr lang="en-US"/>
            </a:p>
          </p:txBody>
        </p:sp>
        <p:sp>
          <p:nvSpPr>
            <p:cNvPr id="23" name="TextBox 23"/>
            <p:cNvSpPr txBox="1"/>
            <p:nvPr/>
          </p:nvSpPr>
          <p:spPr>
            <a:xfrm>
              <a:off x="0" y="-19050"/>
              <a:ext cx="1286219" cy="1102783"/>
            </a:xfrm>
            <a:prstGeom prst="rect">
              <a:avLst/>
            </a:prstGeom>
          </p:spPr>
          <p:txBody>
            <a:bodyPr lIns="50800" tIns="50800" rIns="50800" bIns="50800" rtlCol="0" anchor="ctr"/>
            <a:lstStyle/>
            <a:p>
              <a:pPr algn="ctr">
                <a:lnSpc>
                  <a:spcPts val="2340"/>
                </a:lnSpc>
              </a:pPr>
              <a:endParaRPr/>
            </a:p>
          </p:txBody>
        </p:sp>
      </p:grpSp>
      <p:grpSp>
        <p:nvGrpSpPr>
          <p:cNvPr id="24" name="Group 24"/>
          <p:cNvGrpSpPr/>
          <p:nvPr/>
        </p:nvGrpSpPr>
        <p:grpSpPr>
          <a:xfrm>
            <a:off x="6702193" y="2246884"/>
            <a:ext cx="4883614" cy="698448"/>
            <a:chOff x="0" y="0"/>
            <a:chExt cx="2841588" cy="406400"/>
          </a:xfrm>
        </p:grpSpPr>
        <p:sp>
          <p:nvSpPr>
            <p:cNvPr id="25" name="Freeform 25"/>
            <p:cNvSpPr/>
            <p:nvPr/>
          </p:nvSpPr>
          <p:spPr>
            <a:xfrm>
              <a:off x="0" y="0"/>
              <a:ext cx="2841588" cy="406400"/>
            </a:xfrm>
            <a:custGeom>
              <a:avLst/>
              <a:gdLst/>
              <a:ahLst/>
              <a:cxnLst/>
              <a:rect l="l" t="t" r="r" b="b"/>
              <a:pathLst>
                <a:path w="2841588" h="406400">
                  <a:moveTo>
                    <a:pt x="2638388" y="0"/>
                  </a:moveTo>
                  <a:cubicBezTo>
                    <a:pt x="2750612" y="0"/>
                    <a:pt x="2841588" y="90976"/>
                    <a:pt x="2841588" y="203200"/>
                  </a:cubicBezTo>
                  <a:cubicBezTo>
                    <a:pt x="2841588" y="315424"/>
                    <a:pt x="2750612" y="406400"/>
                    <a:pt x="2638388" y="406400"/>
                  </a:cubicBezTo>
                  <a:lnTo>
                    <a:pt x="203200" y="406400"/>
                  </a:lnTo>
                  <a:cubicBezTo>
                    <a:pt x="90976" y="406400"/>
                    <a:pt x="0" y="315424"/>
                    <a:pt x="0" y="203200"/>
                  </a:cubicBezTo>
                  <a:cubicBezTo>
                    <a:pt x="0" y="90976"/>
                    <a:pt x="90976" y="0"/>
                    <a:pt x="203200" y="0"/>
                  </a:cubicBezTo>
                  <a:close/>
                </a:path>
              </a:pathLst>
            </a:custGeom>
            <a:solidFill>
              <a:srgbClr val="3D90D7"/>
            </a:solidFill>
          </p:spPr>
          <p:txBody>
            <a:bodyPr/>
            <a:lstStyle/>
            <a:p>
              <a:endParaRPr lang="en-US"/>
            </a:p>
          </p:txBody>
        </p:sp>
        <p:sp>
          <p:nvSpPr>
            <p:cNvPr id="26" name="TextBox 26"/>
            <p:cNvSpPr txBox="1"/>
            <p:nvPr/>
          </p:nvSpPr>
          <p:spPr>
            <a:xfrm>
              <a:off x="0" y="-19050"/>
              <a:ext cx="2841588" cy="425450"/>
            </a:xfrm>
            <a:prstGeom prst="rect">
              <a:avLst/>
            </a:prstGeom>
          </p:spPr>
          <p:txBody>
            <a:bodyPr lIns="50800" tIns="50800" rIns="50800" bIns="50800" rtlCol="0" anchor="ctr"/>
            <a:lstStyle/>
            <a:p>
              <a:pPr algn="ctr">
                <a:lnSpc>
                  <a:spcPts val="2340"/>
                </a:lnSpc>
              </a:pPr>
              <a:endParaRPr/>
            </a:p>
          </p:txBody>
        </p:sp>
      </p:grpSp>
      <p:grpSp>
        <p:nvGrpSpPr>
          <p:cNvPr id="27" name="Group 27"/>
          <p:cNvGrpSpPr/>
          <p:nvPr/>
        </p:nvGrpSpPr>
        <p:grpSpPr>
          <a:xfrm>
            <a:off x="7003095" y="4150579"/>
            <a:ext cx="571500" cy="57150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29" name="TextBox 29"/>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30" name="Group 30"/>
          <p:cNvGrpSpPr/>
          <p:nvPr/>
        </p:nvGrpSpPr>
        <p:grpSpPr>
          <a:xfrm>
            <a:off x="7003095" y="6038237"/>
            <a:ext cx="571500" cy="57150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32" name="TextBox 32"/>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33" name="Group 33"/>
          <p:cNvGrpSpPr/>
          <p:nvPr/>
        </p:nvGrpSpPr>
        <p:grpSpPr>
          <a:xfrm>
            <a:off x="7003095" y="5102133"/>
            <a:ext cx="571500" cy="57150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en-US"/>
            </a:p>
          </p:txBody>
        </p:sp>
        <p:sp>
          <p:nvSpPr>
            <p:cNvPr id="35" name="TextBox 35"/>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36" name="Group 36"/>
          <p:cNvGrpSpPr/>
          <p:nvPr/>
        </p:nvGrpSpPr>
        <p:grpSpPr>
          <a:xfrm>
            <a:off x="12375686" y="3278707"/>
            <a:ext cx="4883614" cy="4114800"/>
            <a:chOff x="0" y="0"/>
            <a:chExt cx="1286219" cy="1083733"/>
          </a:xfrm>
        </p:grpSpPr>
        <p:sp>
          <p:nvSpPr>
            <p:cNvPr id="37" name="Freeform 37"/>
            <p:cNvSpPr/>
            <p:nvPr/>
          </p:nvSpPr>
          <p:spPr>
            <a:xfrm>
              <a:off x="0" y="0"/>
              <a:ext cx="1286219" cy="1083733"/>
            </a:xfrm>
            <a:custGeom>
              <a:avLst/>
              <a:gdLst/>
              <a:ahLst/>
              <a:cxnLst/>
              <a:rect l="l" t="t" r="r" b="b"/>
              <a:pathLst>
                <a:path w="1286219" h="1083733">
                  <a:moveTo>
                    <a:pt x="71338" y="0"/>
                  </a:moveTo>
                  <a:lnTo>
                    <a:pt x="1214881" y="0"/>
                  </a:lnTo>
                  <a:cubicBezTo>
                    <a:pt x="1254280" y="0"/>
                    <a:pt x="1286219" y="31939"/>
                    <a:pt x="1286219" y="71338"/>
                  </a:cubicBezTo>
                  <a:lnTo>
                    <a:pt x="1286219" y="1012396"/>
                  </a:lnTo>
                  <a:cubicBezTo>
                    <a:pt x="1286219" y="1031316"/>
                    <a:pt x="1278703" y="1049461"/>
                    <a:pt x="1265325" y="1062839"/>
                  </a:cubicBezTo>
                  <a:cubicBezTo>
                    <a:pt x="1251946" y="1076217"/>
                    <a:pt x="1233801" y="1083733"/>
                    <a:pt x="1214881" y="1083733"/>
                  </a:cubicBezTo>
                  <a:lnTo>
                    <a:pt x="71338" y="1083733"/>
                  </a:lnTo>
                  <a:cubicBezTo>
                    <a:pt x="31939" y="1083733"/>
                    <a:pt x="0" y="1051794"/>
                    <a:pt x="0" y="1012396"/>
                  </a:cubicBezTo>
                  <a:lnTo>
                    <a:pt x="0" y="71338"/>
                  </a:lnTo>
                  <a:cubicBezTo>
                    <a:pt x="0" y="31939"/>
                    <a:pt x="31939" y="0"/>
                    <a:pt x="71338" y="0"/>
                  </a:cubicBezTo>
                  <a:close/>
                </a:path>
              </a:pathLst>
            </a:custGeom>
            <a:solidFill>
              <a:srgbClr val="FFFFFF"/>
            </a:solidFill>
          </p:spPr>
          <p:txBody>
            <a:bodyPr/>
            <a:lstStyle/>
            <a:p>
              <a:endParaRPr lang="en-US"/>
            </a:p>
          </p:txBody>
        </p:sp>
        <p:sp>
          <p:nvSpPr>
            <p:cNvPr id="38" name="TextBox 38"/>
            <p:cNvSpPr txBox="1"/>
            <p:nvPr/>
          </p:nvSpPr>
          <p:spPr>
            <a:xfrm>
              <a:off x="0" y="-19050"/>
              <a:ext cx="1286219" cy="1102783"/>
            </a:xfrm>
            <a:prstGeom prst="rect">
              <a:avLst/>
            </a:prstGeom>
          </p:spPr>
          <p:txBody>
            <a:bodyPr lIns="50800" tIns="50800" rIns="50800" bIns="50800" rtlCol="0" anchor="ctr"/>
            <a:lstStyle/>
            <a:p>
              <a:pPr algn="ctr">
                <a:lnSpc>
                  <a:spcPts val="2340"/>
                </a:lnSpc>
              </a:pPr>
              <a:endParaRPr/>
            </a:p>
          </p:txBody>
        </p:sp>
      </p:grpSp>
      <p:grpSp>
        <p:nvGrpSpPr>
          <p:cNvPr id="39" name="Group 39"/>
          <p:cNvGrpSpPr/>
          <p:nvPr/>
        </p:nvGrpSpPr>
        <p:grpSpPr>
          <a:xfrm>
            <a:off x="12376382" y="2246930"/>
            <a:ext cx="4882918" cy="698402"/>
            <a:chOff x="0" y="0"/>
            <a:chExt cx="2841371" cy="406400"/>
          </a:xfrm>
        </p:grpSpPr>
        <p:sp>
          <p:nvSpPr>
            <p:cNvPr id="40" name="Freeform 40"/>
            <p:cNvSpPr/>
            <p:nvPr/>
          </p:nvSpPr>
          <p:spPr>
            <a:xfrm>
              <a:off x="0" y="0"/>
              <a:ext cx="2841371" cy="406400"/>
            </a:xfrm>
            <a:custGeom>
              <a:avLst/>
              <a:gdLst/>
              <a:ahLst/>
              <a:cxnLst/>
              <a:rect l="l" t="t" r="r" b="b"/>
              <a:pathLst>
                <a:path w="2841371" h="406400">
                  <a:moveTo>
                    <a:pt x="2638171" y="0"/>
                  </a:moveTo>
                  <a:cubicBezTo>
                    <a:pt x="2750395" y="0"/>
                    <a:pt x="2841371" y="90976"/>
                    <a:pt x="2841371" y="203200"/>
                  </a:cubicBezTo>
                  <a:cubicBezTo>
                    <a:pt x="2841371" y="315424"/>
                    <a:pt x="2750395" y="406400"/>
                    <a:pt x="2638171" y="406400"/>
                  </a:cubicBezTo>
                  <a:lnTo>
                    <a:pt x="203200" y="406400"/>
                  </a:lnTo>
                  <a:cubicBezTo>
                    <a:pt x="90976" y="406400"/>
                    <a:pt x="0" y="315424"/>
                    <a:pt x="0" y="203200"/>
                  </a:cubicBezTo>
                  <a:cubicBezTo>
                    <a:pt x="0" y="90976"/>
                    <a:pt x="90976" y="0"/>
                    <a:pt x="203200" y="0"/>
                  </a:cubicBezTo>
                  <a:close/>
                </a:path>
              </a:pathLst>
            </a:custGeom>
            <a:solidFill>
              <a:srgbClr val="3DBBD7"/>
            </a:solidFill>
          </p:spPr>
          <p:txBody>
            <a:bodyPr/>
            <a:lstStyle/>
            <a:p>
              <a:endParaRPr lang="en-US"/>
            </a:p>
          </p:txBody>
        </p:sp>
        <p:sp>
          <p:nvSpPr>
            <p:cNvPr id="41" name="TextBox 41"/>
            <p:cNvSpPr txBox="1"/>
            <p:nvPr/>
          </p:nvSpPr>
          <p:spPr>
            <a:xfrm>
              <a:off x="0" y="-19050"/>
              <a:ext cx="2841371" cy="425450"/>
            </a:xfrm>
            <a:prstGeom prst="rect">
              <a:avLst/>
            </a:prstGeom>
          </p:spPr>
          <p:txBody>
            <a:bodyPr lIns="50800" tIns="50800" rIns="50800" bIns="50800" rtlCol="0" anchor="ctr"/>
            <a:lstStyle/>
            <a:p>
              <a:pPr algn="ctr">
                <a:lnSpc>
                  <a:spcPts val="2340"/>
                </a:lnSpc>
              </a:pPr>
              <a:endParaRPr/>
            </a:p>
          </p:txBody>
        </p:sp>
      </p:grpSp>
      <p:grpSp>
        <p:nvGrpSpPr>
          <p:cNvPr id="42" name="Group 42"/>
          <p:cNvGrpSpPr/>
          <p:nvPr/>
        </p:nvGrpSpPr>
        <p:grpSpPr>
          <a:xfrm>
            <a:off x="12681182" y="4150579"/>
            <a:ext cx="571500" cy="571500"/>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D7"/>
            </a:solidFill>
          </p:spPr>
          <p:txBody>
            <a:bodyPr/>
            <a:lstStyle/>
            <a:p>
              <a:endParaRPr lang="en-US"/>
            </a:p>
          </p:txBody>
        </p:sp>
        <p:sp>
          <p:nvSpPr>
            <p:cNvPr id="44" name="TextBox 44"/>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5" name="Group 45"/>
          <p:cNvGrpSpPr/>
          <p:nvPr/>
        </p:nvGrpSpPr>
        <p:grpSpPr>
          <a:xfrm>
            <a:off x="12681182" y="5105943"/>
            <a:ext cx="571500" cy="571500"/>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D7"/>
            </a:solidFill>
          </p:spPr>
          <p:txBody>
            <a:bodyPr/>
            <a:lstStyle/>
            <a:p>
              <a:endParaRPr lang="en-US"/>
            </a:p>
          </p:txBody>
        </p:sp>
        <p:sp>
          <p:nvSpPr>
            <p:cNvPr id="47" name="TextBox 47"/>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48" name="Group 48"/>
          <p:cNvGrpSpPr/>
          <p:nvPr/>
        </p:nvGrpSpPr>
        <p:grpSpPr>
          <a:xfrm>
            <a:off x="12681182" y="6038237"/>
            <a:ext cx="571500" cy="571500"/>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D7"/>
            </a:solidFill>
          </p:spPr>
          <p:txBody>
            <a:bodyPr/>
            <a:lstStyle/>
            <a:p>
              <a:endParaRPr lang="en-US"/>
            </a:p>
          </p:txBody>
        </p:sp>
        <p:sp>
          <p:nvSpPr>
            <p:cNvPr id="50" name="TextBox 50"/>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1" name="Freeform 51"/>
          <p:cNvSpPr/>
          <p:nvPr/>
        </p:nvSpPr>
        <p:spPr>
          <a:xfrm>
            <a:off x="12814532" y="4284691"/>
            <a:ext cx="304800" cy="303276"/>
          </a:xfrm>
          <a:custGeom>
            <a:avLst/>
            <a:gdLst/>
            <a:ahLst/>
            <a:cxnLst/>
            <a:rect l="l" t="t" r="r" b="b"/>
            <a:pathLst>
              <a:path w="304800" h="303276">
                <a:moveTo>
                  <a:pt x="0" y="0"/>
                </a:moveTo>
                <a:lnTo>
                  <a:pt x="304800" y="0"/>
                </a:lnTo>
                <a:lnTo>
                  <a:pt x="304800" y="303276"/>
                </a:lnTo>
                <a:lnTo>
                  <a:pt x="0" y="303276"/>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2" name="Freeform 52"/>
          <p:cNvSpPr/>
          <p:nvPr/>
        </p:nvSpPr>
        <p:spPr>
          <a:xfrm>
            <a:off x="12814532" y="5240055"/>
            <a:ext cx="304800" cy="303276"/>
          </a:xfrm>
          <a:custGeom>
            <a:avLst/>
            <a:gdLst/>
            <a:ahLst/>
            <a:cxnLst/>
            <a:rect l="l" t="t" r="r" b="b"/>
            <a:pathLst>
              <a:path w="304800" h="303276">
                <a:moveTo>
                  <a:pt x="0" y="0"/>
                </a:moveTo>
                <a:lnTo>
                  <a:pt x="304800" y="0"/>
                </a:lnTo>
                <a:lnTo>
                  <a:pt x="304800" y="303276"/>
                </a:lnTo>
                <a:lnTo>
                  <a:pt x="0" y="303276"/>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53" name="Freeform 53"/>
          <p:cNvSpPr/>
          <p:nvPr/>
        </p:nvSpPr>
        <p:spPr>
          <a:xfrm>
            <a:off x="12814532" y="6170063"/>
            <a:ext cx="304800" cy="304038"/>
          </a:xfrm>
          <a:custGeom>
            <a:avLst/>
            <a:gdLst/>
            <a:ahLst/>
            <a:cxnLst/>
            <a:rect l="l" t="t" r="r" b="b"/>
            <a:pathLst>
              <a:path w="304800" h="304038">
                <a:moveTo>
                  <a:pt x="0" y="0"/>
                </a:moveTo>
                <a:lnTo>
                  <a:pt x="304800" y="0"/>
                </a:lnTo>
                <a:lnTo>
                  <a:pt x="304800" y="304038"/>
                </a:lnTo>
                <a:lnTo>
                  <a:pt x="0" y="304038"/>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54" name="Freeform 54"/>
          <p:cNvSpPr/>
          <p:nvPr/>
        </p:nvSpPr>
        <p:spPr>
          <a:xfrm>
            <a:off x="12681182" y="4172493"/>
            <a:ext cx="571500" cy="571500"/>
          </a:xfrm>
          <a:custGeom>
            <a:avLst/>
            <a:gdLst/>
            <a:ahLst/>
            <a:cxnLst/>
            <a:rect l="l" t="t" r="r" b="b"/>
            <a:pathLst>
              <a:path w="571500" h="571500">
                <a:moveTo>
                  <a:pt x="0" y="0"/>
                </a:moveTo>
                <a:lnTo>
                  <a:pt x="571500" y="0"/>
                </a:lnTo>
                <a:lnTo>
                  <a:pt x="571500" y="571500"/>
                </a:lnTo>
                <a:lnTo>
                  <a:pt x="0" y="5715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5" name="Freeform 55"/>
          <p:cNvSpPr/>
          <p:nvPr/>
        </p:nvSpPr>
        <p:spPr>
          <a:xfrm>
            <a:off x="12681182" y="5105943"/>
            <a:ext cx="571500" cy="571500"/>
          </a:xfrm>
          <a:custGeom>
            <a:avLst/>
            <a:gdLst/>
            <a:ahLst/>
            <a:cxnLst/>
            <a:rect l="l" t="t" r="r" b="b"/>
            <a:pathLst>
              <a:path w="571500" h="571500">
                <a:moveTo>
                  <a:pt x="0" y="0"/>
                </a:moveTo>
                <a:lnTo>
                  <a:pt x="571500" y="0"/>
                </a:lnTo>
                <a:lnTo>
                  <a:pt x="571500" y="571500"/>
                </a:lnTo>
                <a:lnTo>
                  <a:pt x="0" y="5715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6" name="Freeform 56"/>
          <p:cNvSpPr/>
          <p:nvPr/>
        </p:nvSpPr>
        <p:spPr>
          <a:xfrm>
            <a:off x="12681182" y="6039393"/>
            <a:ext cx="571500" cy="571500"/>
          </a:xfrm>
          <a:custGeom>
            <a:avLst/>
            <a:gdLst/>
            <a:ahLst/>
            <a:cxnLst/>
            <a:rect l="l" t="t" r="r" b="b"/>
            <a:pathLst>
              <a:path w="571500" h="571500">
                <a:moveTo>
                  <a:pt x="0" y="0"/>
                </a:moveTo>
                <a:lnTo>
                  <a:pt x="571500" y="0"/>
                </a:lnTo>
                <a:lnTo>
                  <a:pt x="571500" y="571500"/>
                </a:lnTo>
                <a:lnTo>
                  <a:pt x="0" y="5715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7" name="Freeform 57"/>
          <p:cNvSpPr/>
          <p:nvPr/>
        </p:nvSpPr>
        <p:spPr>
          <a:xfrm>
            <a:off x="1329602" y="4141326"/>
            <a:ext cx="602667" cy="602667"/>
          </a:xfrm>
          <a:custGeom>
            <a:avLst/>
            <a:gdLst/>
            <a:ahLst/>
            <a:cxnLst/>
            <a:rect l="l" t="t" r="r" b="b"/>
            <a:pathLst>
              <a:path w="602667" h="602667">
                <a:moveTo>
                  <a:pt x="0" y="0"/>
                </a:moveTo>
                <a:lnTo>
                  <a:pt x="602667" y="0"/>
                </a:lnTo>
                <a:lnTo>
                  <a:pt x="602667" y="602667"/>
                </a:lnTo>
                <a:lnTo>
                  <a:pt x="0" y="6026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8" name="Freeform 58"/>
          <p:cNvSpPr/>
          <p:nvPr/>
        </p:nvSpPr>
        <p:spPr>
          <a:xfrm>
            <a:off x="1377363" y="5153025"/>
            <a:ext cx="475979" cy="594973"/>
          </a:xfrm>
          <a:custGeom>
            <a:avLst/>
            <a:gdLst/>
            <a:ahLst/>
            <a:cxnLst/>
            <a:rect l="l" t="t" r="r" b="b"/>
            <a:pathLst>
              <a:path w="475979" h="594973">
                <a:moveTo>
                  <a:pt x="0" y="0"/>
                </a:moveTo>
                <a:lnTo>
                  <a:pt x="475978" y="0"/>
                </a:lnTo>
                <a:lnTo>
                  <a:pt x="475978" y="594973"/>
                </a:lnTo>
                <a:lnTo>
                  <a:pt x="0" y="59497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9" name="Freeform 59"/>
          <p:cNvSpPr/>
          <p:nvPr/>
        </p:nvSpPr>
        <p:spPr>
          <a:xfrm>
            <a:off x="1403216" y="6121757"/>
            <a:ext cx="424273" cy="406771"/>
          </a:xfrm>
          <a:custGeom>
            <a:avLst/>
            <a:gdLst/>
            <a:ahLst/>
            <a:cxnLst/>
            <a:rect l="l" t="t" r="r" b="b"/>
            <a:pathLst>
              <a:path w="424273" h="406771">
                <a:moveTo>
                  <a:pt x="0" y="0"/>
                </a:moveTo>
                <a:lnTo>
                  <a:pt x="424272" y="0"/>
                </a:lnTo>
                <a:lnTo>
                  <a:pt x="424272" y="406772"/>
                </a:lnTo>
                <a:lnTo>
                  <a:pt x="0" y="4067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60" name="Freeform 60"/>
          <p:cNvSpPr/>
          <p:nvPr/>
        </p:nvSpPr>
        <p:spPr>
          <a:xfrm>
            <a:off x="7089454" y="4243492"/>
            <a:ext cx="385674" cy="385674"/>
          </a:xfrm>
          <a:custGeom>
            <a:avLst/>
            <a:gdLst/>
            <a:ahLst/>
            <a:cxnLst/>
            <a:rect l="l" t="t" r="r" b="b"/>
            <a:pathLst>
              <a:path w="385674" h="385674">
                <a:moveTo>
                  <a:pt x="0" y="0"/>
                </a:moveTo>
                <a:lnTo>
                  <a:pt x="385674" y="0"/>
                </a:lnTo>
                <a:lnTo>
                  <a:pt x="385674" y="385674"/>
                </a:lnTo>
                <a:lnTo>
                  <a:pt x="0" y="38567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61" name="Freeform 61"/>
          <p:cNvSpPr/>
          <p:nvPr/>
        </p:nvSpPr>
        <p:spPr>
          <a:xfrm>
            <a:off x="7096008" y="5173490"/>
            <a:ext cx="385674" cy="436407"/>
          </a:xfrm>
          <a:custGeom>
            <a:avLst/>
            <a:gdLst/>
            <a:ahLst/>
            <a:cxnLst/>
            <a:rect l="l" t="t" r="r" b="b"/>
            <a:pathLst>
              <a:path w="385674" h="436407">
                <a:moveTo>
                  <a:pt x="0" y="0"/>
                </a:moveTo>
                <a:lnTo>
                  <a:pt x="385674" y="0"/>
                </a:lnTo>
                <a:lnTo>
                  <a:pt x="385674" y="436406"/>
                </a:lnTo>
                <a:lnTo>
                  <a:pt x="0" y="43640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62" name="Freeform 62"/>
          <p:cNvSpPr/>
          <p:nvPr/>
        </p:nvSpPr>
        <p:spPr>
          <a:xfrm>
            <a:off x="7047313" y="6092541"/>
            <a:ext cx="427816" cy="456337"/>
          </a:xfrm>
          <a:custGeom>
            <a:avLst/>
            <a:gdLst/>
            <a:ahLst/>
            <a:cxnLst/>
            <a:rect l="l" t="t" r="r" b="b"/>
            <a:pathLst>
              <a:path w="427816" h="456337">
                <a:moveTo>
                  <a:pt x="0" y="0"/>
                </a:moveTo>
                <a:lnTo>
                  <a:pt x="427815" y="0"/>
                </a:lnTo>
                <a:lnTo>
                  <a:pt x="427815" y="456337"/>
                </a:lnTo>
                <a:lnTo>
                  <a:pt x="0" y="456337"/>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63" name="TextBox 63"/>
          <p:cNvSpPr txBox="1"/>
          <p:nvPr/>
        </p:nvSpPr>
        <p:spPr>
          <a:xfrm>
            <a:off x="4376135" y="570484"/>
            <a:ext cx="9535730" cy="1143000"/>
          </a:xfrm>
          <a:prstGeom prst="rect">
            <a:avLst/>
          </a:prstGeom>
        </p:spPr>
        <p:txBody>
          <a:bodyPr lIns="0" tIns="0" rIns="0" bIns="0" rtlCol="0" anchor="t">
            <a:spAutoFit/>
          </a:bodyPr>
          <a:lstStyle/>
          <a:p>
            <a:pPr algn="ctr">
              <a:lnSpc>
                <a:spcPts val="4560"/>
              </a:lnSpc>
            </a:pPr>
            <a:r>
              <a:rPr lang="en-US" sz="3800" b="1">
                <a:solidFill>
                  <a:srgbClr val="1A1A1A"/>
                </a:solidFill>
                <a:latin typeface="Montserrat Semi-Bold"/>
                <a:ea typeface="Montserrat Semi-Bold"/>
                <a:cs typeface="Montserrat Semi-Bold"/>
                <a:sym typeface="Montserrat Semi-Bold"/>
              </a:rPr>
              <a:t>Conclusion: Digital Protest Needs Political Pathways</a:t>
            </a:r>
          </a:p>
        </p:txBody>
      </p:sp>
      <p:sp>
        <p:nvSpPr>
          <p:cNvPr id="64" name="TextBox 64"/>
          <p:cNvSpPr txBox="1"/>
          <p:nvPr/>
        </p:nvSpPr>
        <p:spPr>
          <a:xfrm>
            <a:off x="1801635" y="2443708"/>
            <a:ext cx="3337743" cy="304800"/>
          </a:xfrm>
          <a:prstGeom prst="rect">
            <a:avLst/>
          </a:prstGeom>
        </p:spPr>
        <p:txBody>
          <a:bodyPr lIns="0" tIns="0" rIns="0" bIns="0" rtlCol="0" anchor="t">
            <a:spAutoFit/>
          </a:bodyPr>
          <a:lstStyle/>
          <a:p>
            <a:pPr algn="ctr">
              <a:lnSpc>
                <a:spcPts val="2400"/>
              </a:lnSpc>
            </a:pPr>
            <a:r>
              <a:rPr lang="en-US" sz="2000" b="1">
                <a:solidFill>
                  <a:srgbClr val="FFFFFF"/>
                </a:solidFill>
                <a:latin typeface="Montserrat Semi-Bold"/>
                <a:ea typeface="Montserrat Semi-Bold"/>
                <a:cs typeface="Montserrat Semi-Bold"/>
                <a:sym typeface="Montserrat Semi-Bold"/>
              </a:rPr>
              <a:t>Main Finding</a:t>
            </a:r>
          </a:p>
        </p:txBody>
      </p:sp>
      <p:sp>
        <p:nvSpPr>
          <p:cNvPr id="65" name="TextBox 65"/>
          <p:cNvSpPr txBox="1"/>
          <p:nvPr/>
        </p:nvSpPr>
        <p:spPr>
          <a:xfrm>
            <a:off x="2091602" y="4150789"/>
            <a:ext cx="3200493"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Digital tools lowered coordination barriers</a:t>
            </a:r>
          </a:p>
        </p:txBody>
      </p:sp>
      <p:sp>
        <p:nvSpPr>
          <p:cNvPr id="66" name="TextBox 66"/>
          <p:cNvSpPr txBox="1"/>
          <p:nvPr/>
        </p:nvSpPr>
        <p:spPr>
          <a:xfrm>
            <a:off x="2091602" y="6019187"/>
            <a:ext cx="3200493"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Outcomes depended on institutions</a:t>
            </a:r>
          </a:p>
        </p:txBody>
      </p:sp>
      <p:sp>
        <p:nvSpPr>
          <p:cNvPr id="67" name="TextBox 67"/>
          <p:cNvSpPr txBox="1"/>
          <p:nvPr/>
        </p:nvSpPr>
        <p:spPr>
          <a:xfrm>
            <a:off x="2091602" y="5083083"/>
            <a:ext cx="3366485"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Street pressure sustained attention</a:t>
            </a:r>
          </a:p>
        </p:txBody>
      </p:sp>
      <p:sp>
        <p:nvSpPr>
          <p:cNvPr id="68" name="TextBox 68"/>
          <p:cNvSpPr txBox="1"/>
          <p:nvPr/>
        </p:nvSpPr>
        <p:spPr>
          <a:xfrm>
            <a:off x="7475128" y="2443708"/>
            <a:ext cx="3337743" cy="304800"/>
          </a:xfrm>
          <a:prstGeom prst="rect">
            <a:avLst/>
          </a:prstGeom>
        </p:spPr>
        <p:txBody>
          <a:bodyPr lIns="0" tIns="0" rIns="0" bIns="0" rtlCol="0" anchor="t">
            <a:spAutoFit/>
          </a:bodyPr>
          <a:lstStyle/>
          <a:p>
            <a:pPr algn="ctr">
              <a:lnSpc>
                <a:spcPts val="2400"/>
              </a:lnSpc>
            </a:pPr>
            <a:r>
              <a:rPr lang="en-US" sz="2000" b="1">
                <a:solidFill>
                  <a:srgbClr val="FFFFFF"/>
                </a:solidFill>
                <a:latin typeface="Montserrat Semi-Bold"/>
                <a:ea typeface="Montserrat Semi-Bold"/>
                <a:cs typeface="Montserrat Semi-Bold"/>
                <a:sym typeface="Montserrat Semi-Bold"/>
              </a:rPr>
              <a:t>Why It Matters</a:t>
            </a:r>
          </a:p>
        </p:txBody>
      </p:sp>
      <p:sp>
        <p:nvSpPr>
          <p:cNvPr id="69" name="TextBox 69"/>
          <p:cNvSpPr txBox="1"/>
          <p:nvPr/>
        </p:nvSpPr>
        <p:spPr>
          <a:xfrm>
            <a:off x="7765095" y="4139764"/>
            <a:ext cx="3200493"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Mobilization requires institutional access</a:t>
            </a:r>
          </a:p>
        </p:txBody>
      </p:sp>
      <p:sp>
        <p:nvSpPr>
          <p:cNvPr id="70" name="TextBox 70"/>
          <p:cNvSpPr txBox="1"/>
          <p:nvPr/>
        </p:nvSpPr>
        <p:spPr>
          <a:xfrm>
            <a:off x="7765095" y="6019187"/>
            <a:ext cx="3200493"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Reform paths shape outcomes</a:t>
            </a:r>
          </a:p>
        </p:txBody>
      </p:sp>
      <p:sp>
        <p:nvSpPr>
          <p:cNvPr id="71" name="TextBox 71"/>
          <p:cNvSpPr txBox="1"/>
          <p:nvPr/>
        </p:nvSpPr>
        <p:spPr>
          <a:xfrm>
            <a:off x="7765842" y="5108185"/>
            <a:ext cx="3366485" cy="569258"/>
          </a:xfrm>
          <a:prstGeom prst="rect">
            <a:avLst/>
          </a:prstGeom>
        </p:spPr>
        <p:txBody>
          <a:bodyPr lIns="0" tIns="0" rIns="0" bIns="0" rtlCol="0" anchor="t">
            <a:spAutoFit/>
          </a:bodyPr>
          <a:lstStyle/>
          <a:p>
            <a:pPr>
              <a:lnSpc>
                <a:spcPts val="2340"/>
              </a:lnSpc>
            </a:pPr>
            <a:r>
              <a:rPr lang="en-US" dirty="0">
                <a:solidFill>
                  <a:srgbClr val="737373"/>
                </a:solidFill>
                <a:latin typeface="Open Sauce"/>
                <a:ea typeface="Open Sauce"/>
                <a:cs typeface="Open Sauce"/>
                <a:sym typeface="Open Sauce"/>
              </a:rPr>
              <a:t>Civil society needs institutional openings</a:t>
            </a:r>
            <a:endParaRPr lang="en-US" sz="1800" dirty="0">
              <a:solidFill>
                <a:srgbClr val="737373"/>
              </a:solidFill>
              <a:latin typeface="Open Sauce"/>
              <a:ea typeface="Open Sauce"/>
              <a:cs typeface="Open Sauce"/>
              <a:sym typeface="Open Sauce"/>
            </a:endParaRPr>
          </a:p>
        </p:txBody>
      </p:sp>
      <p:sp>
        <p:nvSpPr>
          <p:cNvPr id="72" name="TextBox 72"/>
          <p:cNvSpPr txBox="1"/>
          <p:nvPr/>
        </p:nvSpPr>
        <p:spPr>
          <a:xfrm>
            <a:off x="13148969" y="2443708"/>
            <a:ext cx="3337743" cy="304800"/>
          </a:xfrm>
          <a:prstGeom prst="rect">
            <a:avLst/>
          </a:prstGeom>
        </p:spPr>
        <p:txBody>
          <a:bodyPr lIns="0" tIns="0" rIns="0" bIns="0" rtlCol="0" anchor="t">
            <a:spAutoFit/>
          </a:bodyPr>
          <a:lstStyle/>
          <a:p>
            <a:pPr algn="ctr">
              <a:lnSpc>
                <a:spcPts val="2400"/>
              </a:lnSpc>
            </a:pPr>
            <a:r>
              <a:rPr lang="en-US" sz="2000" b="1">
                <a:solidFill>
                  <a:srgbClr val="FFFFFF"/>
                </a:solidFill>
                <a:latin typeface="Montserrat Semi-Bold"/>
                <a:ea typeface="Montserrat Semi-Bold"/>
                <a:cs typeface="Montserrat Semi-Bold"/>
                <a:sym typeface="Montserrat Semi-Bold"/>
              </a:rPr>
              <a:t>Discussion Questions</a:t>
            </a:r>
          </a:p>
        </p:txBody>
      </p:sp>
      <p:sp>
        <p:nvSpPr>
          <p:cNvPr id="73" name="TextBox 73"/>
          <p:cNvSpPr txBox="1"/>
          <p:nvPr/>
        </p:nvSpPr>
        <p:spPr>
          <a:xfrm>
            <a:off x="13438588" y="4150789"/>
            <a:ext cx="3200493"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When does protest become reform?</a:t>
            </a:r>
          </a:p>
        </p:txBody>
      </p:sp>
      <p:sp>
        <p:nvSpPr>
          <p:cNvPr id="74" name="TextBox 74"/>
          <p:cNvSpPr txBox="1"/>
          <p:nvPr/>
        </p:nvSpPr>
        <p:spPr>
          <a:xfrm>
            <a:off x="13443182" y="6141882"/>
            <a:ext cx="3366485" cy="291465"/>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Does visibility change power?</a:t>
            </a:r>
          </a:p>
        </p:txBody>
      </p:sp>
      <p:sp>
        <p:nvSpPr>
          <p:cNvPr id="75" name="TextBox 75"/>
          <p:cNvSpPr txBox="1"/>
          <p:nvPr/>
        </p:nvSpPr>
        <p:spPr>
          <a:xfrm>
            <a:off x="13438588" y="5086893"/>
            <a:ext cx="3366485" cy="586740"/>
          </a:xfrm>
          <a:prstGeom prst="rect">
            <a:avLst/>
          </a:prstGeom>
        </p:spPr>
        <p:txBody>
          <a:bodyPr lIns="0" tIns="0" rIns="0" bIns="0" rtlCol="0" anchor="t">
            <a:spAutoFit/>
          </a:bodyPr>
          <a:lstStyle/>
          <a:p>
            <a:pPr algn="l">
              <a:lnSpc>
                <a:spcPts val="2340"/>
              </a:lnSpc>
            </a:pPr>
            <a:r>
              <a:rPr lang="en-US" sz="1800">
                <a:solidFill>
                  <a:srgbClr val="737373"/>
                </a:solidFill>
                <a:latin typeface="Open Sauce"/>
                <a:ea typeface="Open Sauce"/>
                <a:cs typeface="Open Sauce"/>
                <a:sym typeface="Open Sauce"/>
              </a:rPr>
              <a:t>Can leaderless movements negotiate?</a:t>
            </a:r>
          </a:p>
        </p:txBody>
      </p:sp>
      <p:sp>
        <p:nvSpPr>
          <p:cNvPr id="76" name="TextBox 76"/>
          <p:cNvSpPr txBox="1"/>
          <p:nvPr/>
        </p:nvSpPr>
        <p:spPr>
          <a:xfrm>
            <a:off x="6034388" y="9802162"/>
            <a:ext cx="6186636" cy="268343"/>
          </a:xfrm>
          <a:prstGeom prst="rect">
            <a:avLst/>
          </a:prstGeom>
        </p:spPr>
        <p:txBody>
          <a:bodyPr lIns="0" tIns="0" rIns="0" bIns="0" rtlCol="0" anchor="t">
            <a:spAutoFit/>
          </a:bodyPr>
          <a:lstStyle/>
          <a:p>
            <a:pPr algn="ctr">
              <a:lnSpc>
                <a:spcPts val="2340"/>
              </a:lnSpc>
              <a:spcBef>
                <a:spcPct val="0"/>
              </a:spcBef>
            </a:pPr>
            <a:r>
              <a:rPr lang="en-US" sz="1600" dirty="0">
                <a:solidFill>
                  <a:srgbClr val="000000"/>
                </a:solidFill>
                <a:latin typeface="Open Sauce"/>
                <a:ea typeface="Open Sauce"/>
                <a:cs typeface="Open Sauce"/>
                <a:sym typeface="Open Sauce"/>
              </a:rPr>
              <a:t>Andretta, 2013; Evers, 2013; Gleditsch &amp; Celestino, 2016</a:t>
            </a:r>
          </a:p>
        </p:txBody>
      </p:sp>
      <p:grpSp>
        <p:nvGrpSpPr>
          <p:cNvPr id="77" name="Group 77"/>
          <p:cNvGrpSpPr/>
          <p:nvPr/>
        </p:nvGrpSpPr>
        <p:grpSpPr>
          <a:xfrm>
            <a:off x="4293506" y="8221812"/>
            <a:ext cx="9668401" cy="846126"/>
            <a:chOff x="0" y="0"/>
            <a:chExt cx="12891201" cy="1128168"/>
          </a:xfrm>
          <a:effectLst>
            <a:outerShdw blurRad="50800" dist="38100" dir="2700000" algn="tl" rotWithShape="0">
              <a:prstClr val="black">
                <a:alpha val="40000"/>
              </a:prstClr>
            </a:outerShdw>
          </a:effectLst>
        </p:grpSpPr>
        <p:grpSp>
          <p:nvGrpSpPr>
            <p:cNvPr id="78" name="Group 78"/>
            <p:cNvGrpSpPr/>
            <p:nvPr/>
          </p:nvGrpSpPr>
          <p:grpSpPr>
            <a:xfrm>
              <a:off x="0" y="0"/>
              <a:ext cx="12891201" cy="1128168"/>
              <a:chOff x="0" y="0"/>
              <a:chExt cx="2546410" cy="222848"/>
            </a:xfrm>
          </p:grpSpPr>
          <p:sp>
            <p:nvSpPr>
              <p:cNvPr id="79" name="Freeform 79"/>
              <p:cNvSpPr/>
              <p:nvPr/>
            </p:nvSpPr>
            <p:spPr>
              <a:xfrm>
                <a:off x="0" y="0"/>
                <a:ext cx="2546410" cy="222848"/>
              </a:xfrm>
              <a:custGeom>
                <a:avLst/>
                <a:gdLst/>
                <a:ahLst/>
                <a:cxnLst/>
                <a:rect l="l" t="t" r="r" b="b"/>
                <a:pathLst>
                  <a:path w="2546410" h="222848">
                    <a:moveTo>
                      <a:pt x="36034" y="0"/>
                    </a:moveTo>
                    <a:lnTo>
                      <a:pt x="2510377" y="0"/>
                    </a:lnTo>
                    <a:cubicBezTo>
                      <a:pt x="2530277" y="0"/>
                      <a:pt x="2546410" y="16133"/>
                      <a:pt x="2546410" y="36034"/>
                    </a:cubicBezTo>
                    <a:lnTo>
                      <a:pt x="2546410" y="186814"/>
                    </a:lnTo>
                    <a:cubicBezTo>
                      <a:pt x="2546410" y="206715"/>
                      <a:pt x="2530277" y="222848"/>
                      <a:pt x="2510377" y="222848"/>
                    </a:cubicBezTo>
                    <a:lnTo>
                      <a:pt x="36034" y="222848"/>
                    </a:lnTo>
                    <a:cubicBezTo>
                      <a:pt x="16133" y="222848"/>
                      <a:pt x="0" y="206715"/>
                      <a:pt x="0" y="186814"/>
                    </a:cubicBezTo>
                    <a:lnTo>
                      <a:pt x="0" y="36034"/>
                    </a:lnTo>
                    <a:cubicBezTo>
                      <a:pt x="0" y="16133"/>
                      <a:pt x="16133" y="0"/>
                      <a:pt x="36034" y="0"/>
                    </a:cubicBezTo>
                    <a:close/>
                  </a:path>
                </a:pathLst>
              </a:custGeom>
              <a:solidFill>
                <a:srgbClr val="FFFFFF"/>
              </a:solidFill>
            </p:spPr>
            <p:txBody>
              <a:bodyPr/>
              <a:lstStyle/>
              <a:p>
                <a:endParaRPr lang="en-US"/>
              </a:p>
            </p:txBody>
          </p:sp>
          <p:sp>
            <p:nvSpPr>
              <p:cNvPr id="80" name="TextBox 80"/>
              <p:cNvSpPr txBox="1"/>
              <p:nvPr/>
            </p:nvSpPr>
            <p:spPr>
              <a:xfrm>
                <a:off x="0" y="-19050"/>
                <a:ext cx="2546410" cy="241898"/>
              </a:xfrm>
              <a:prstGeom prst="rect">
                <a:avLst/>
              </a:prstGeom>
            </p:spPr>
            <p:txBody>
              <a:bodyPr lIns="50800" tIns="50800" rIns="50800" bIns="50800" rtlCol="0" anchor="ctr"/>
              <a:lstStyle/>
              <a:p>
                <a:pPr algn="ctr">
                  <a:lnSpc>
                    <a:spcPts val="2340"/>
                  </a:lnSpc>
                </a:pPr>
                <a:endParaRPr/>
              </a:p>
            </p:txBody>
          </p:sp>
        </p:grpSp>
        <p:sp>
          <p:nvSpPr>
            <p:cNvPr id="81" name="TextBox 81"/>
            <p:cNvSpPr txBox="1"/>
            <p:nvPr/>
          </p:nvSpPr>
          <p:spPr>
            <a:xfrm>
              <a:off x="110171" y="316857"/>
              <a:ext cx="12714307" cy="475404"/>
            </a:xfrm>
            <a:prstGeom prst="rect">
              <a:avLst/>
            </a:prstGeom>
          </p:spPr>
          <p:txBody>
            <a:bodyPr lIns="0" tIns="0" rIns="0" bIns="0" rtlCol="0" anchor="t">
              <a:spAutoFit/>
            </a:bodyPr>
            <a:lstStyle/>
            <a:p>
              <a:pPr algn="ctr">
                <a:lnSpc>
                  <a:spcPts val="2989"/>
                </a:lnSpc>
                <a:spcBef>
                  <a:spcPct val="0"/>
                </a:spcBef>
              </a:pPr>
              <a:r>
                <a:rPr lang="en-US" sz="2299" b="1">
                  <a:solidFill>
                    <a:srgbClr val="000000"/>
                  </a:solidFill>
                  <a:latin typeface="Open Sauce Bold"/>
                  <a:ea typeface="Open Sauce Bold"/>
                  <a:cs typeface="Open Sauce Bold"/>
                  <a:sym typeface="Open Sauce Bold"/>
                </a:rPr>
                <a:t>Visibility mobilizes; institutions determine what happens next.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3507</Words>
  <Application>Microsoft Macintosh PowerPoint</Application>
  <PresentationFormat>Custom</PresentationFormat>
  <Paragraphs>266</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Montserrat Semi-Bold</vt:lpstr>
      <vt:lpstr>Calibri</vt:lpstr>
      <vt:lpstr>Open Sauce</vt:lpstr>
      <vt:lpstr>Open Sauce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POLS Y657 Week 7 Assignment - From Hashtags to Streets: Social Media, Inequality, and Civil Society Mobilization in Chile and Colombia</dc:title>
  <dc:subject/>
  <dc:creator>Dr. Dorea Hardy</dc:creator>
  <cp:keywords/>
  <dc:description/>
  <cp:lastModifiedBy>Hardy, Dorea</cp:lastModifiedBy>
  <cp:revision>23</cp:revision>
  <cp:lastPrinted>2026-07-19T19:03:20Z</cp:lastPrinted>
  <dcterms:created xsi:type="dcterms:W3CDTF">2006-08-16T00:00:00Z</dcterms:created>
  <dcterms:modified xsi:type="dcterms:W3CDTF">2026-07-19T19:03:22Z</dcterms:modified>
  <cp:category/>
  <dc:identifier>DAHOQ6MXyBo</dc:identifier>
</cp:coreProperties>
</file>